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Raleway"/>
      <p:regular r:id="rId39"/>
      <p:bold r:id="rId40"/>
      <p:italic r:id="rId41"/>
      <p:boldItalic r:id="rId42"/>
    </p:embeddedFont>
    <p:embeddedFont>
      <p:font typeface="Montserrat Light"/>
      <p:regular r:id="rId43"/>
      <p:bold r:id="rId44"/>
      <p:italic r:id="rId45"/>
      <p:boldItalic r:id="rId46"/>
    </p:embeddedFont>
    <p:embeddedFont>
      <p:font typeface="Signika Negative SemiBold"/>
      <p:regular r:id="rId47"/>
      <p:bold r:id="rId48"/>
    </p:embeddedFont>
    <p:embeddedFont>
      <p:font typeface="Montserrat SemiBold"/>
      <p:regular r:id="rId49"/>
      <p:bold r:id="rId50"/>
      <p:italic r:id="rId51"/>
      <p:boldItalic r:id="rId52"/>
    </p:embeddedFont>
    <p:embeddedFont>
      <p:font typeface="Raleway ExtraBold"/>
      <p:bold r:id="rId53"/>
      <p:boldItalic r:id="rId54"/>
    </p:embeddedFont>
    <p:embeddedFont>
      <p:font typeface="Poppins"/>
      <p:regular r:id="rId55"/>
      <p:bold r:id="rId56"/>
      <p:italic r:id="rId57"/>
      <p:boldItalic r:id="rId58"/>
    </p:embeddedFont>
    <p:embeddedFont>
      <p:font typeface="Montserrat"/>
      <p:regular r:id="rId59"/>
      <p:bold r:id="rId60"/>
      <p:italic r:id="rId61"/>
      <p:boldItalic r:id="rId62"/>
    </p:embeddedFont>
    <p:embeddedFont>
      <p:font typeface="Montserrat Medium"/>
      <p:regular r:id="rId63"/>
      <p:bold r:id="rId64"/>
      <p:italic r:id="rId65"/>
      <p:boldItalic r:id="rId66"/>
    </p:embeddedFont>
    <p:embeddedFont>
      <p:font typeface="Raleway Light"/>
      <p:regular r:id="rId67"/>
      <p:bold r:id="rId68"/>
      <p:italic r:id="rId69"/>
      <p:boldItalic r:id="rId70"/>
    </p:embeddedFont>
    <p:embeddedFont>
      <p:font typeface="Signika Negative"/>
      <p:regular r:id="rId71"/>
      <p:bold r:id="rId72"/>
    </p:embeddedFont>
    <p:embeddedFont>
      <p:font typeface="Montserrat ExtraBold"/>
      <p:bold r:id="rId73"/>
      <p:boldItalic r:id="rId74"/>
    </p:embeddedFont>
    <p:embeddedFont>
      <p:font typeface="Poppins ExtraLight"/>
      <p:regular r:id="rId75"/>
      <p:bold r:id="rId76"/>
      <p:italic r:id="rId77"/>
      <p:boldItalic r:id="rId7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bold.fntdata"/><Relationship Id="rId42" Type="http://schemas.openxmlformats.org/officeDocument/2006/relationships/font" Target="fonts/Raleway-boldItalic.fntdata"/><Relationship Id="rId41" Type="http://schemas.openxmlformats.org/officeDocument/2006/relationships/font" Target="fonts/Raleway-italic.fntdata"/><Relationship Id="rId44" Type="http://schemas.openxmlformats.org/officeDocument/2006/relationships/font" Target="fonts/MontserratLight-bold.fntdata"/><Relationship Id="rId43" Type="http://schemas.openxmlformats.org/officeDocument/2006/relationships/font" Target="fonts/MontserratLight-regular.fntdata"/><Relationship Id="rId46" Type="http://schemas.openxmlformats.org/officeDocument/2006/relationships/font" Target="fonts/MontserratLight-boldItalic.fntdata"/><Relationship Id="rId45" Type="http://schemas.openxmlformats.org/officeDocument/2006/relationships/font" Target="fonts/MontserratLigh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SignikaNegativeSemiBold-bold.fntdata"/><Relationship Id="rId47" Type="http://schemas.openxmlformats.org/officeDocument/2006/relationships/font" Target="fonts/SignikaNegativeSemiBold-regular.fntdata"/><Relationship Id="rId49" Type="http://schemas.openxmlformats.org/officeDocument/2006/relationships/font" Target="fonts/MontserratSemiBo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MontserratExtraBold-bold.fntdata"/><Relationship Id="rId72" Type="http://schemas.openxmlformats.org/officeDocument/2006/relationships/font" Target="fonts/SignikaNegative-bold.fntdata"/><Relationship Id="rId31" Type="http://schemas.openxmlformats.org/officeDocument/2006/relationships/slide" Target="slides/slide26.xml"/><Relationship Id="rId75" Type="http://schemas.openxmlformats.org/officeDocument/2006/relationships/font" Target="fonts/PoppinsExtraLight-regular.fntdata"/><Relationship Id="rId30" Type="http://schemas.openxmlformats.org/officeDocument/2006/relationships/slide" Target="slides/slide25.xml"/><Relationship Id="rId74" Type="http://schemas.openxmlformats.org/officeDocument/2006/relationships/font" Target="fonts/MontserratExtraBold-boldItalic.fntdata"/><Relationship Id="rId33" Type="http://schemas.openxmlformats.org/officeDocument/2006/relationships/slide" Target="slides/slide28.xml"/><Relationship Id="rId77" Type="http://schemas.openxmlformats.org/officeDocument/2006/relationships/font" Target="fonts/PoppinsExtraLight-italic.fntdata"/><Relationship Id="rId32" Type="http://schemas.openxmlformats.org/officeDocument/2006/relationships/slide" Target="slides/slide27.xml"/><Relationship Id="rId76" Type="http://schemas.openxmlformats.org/officeDocument/2006/relationships/font" Target="fonts/PoppinsExtraLight-bold.fntdata"/><Relationship Id="rId35" Type="http://schemas.openxmlformats.org/officeDocument/2006/relationships/slide" Target="slides/slide30.xml"/><Relationship Id="rId34" Type="http://schemas.openxmlformats.org/officeDocument/2006/relationships/slide" Target="slides/slide29.xml"/><Relationship Id="rId78" Type="http://schemas.openxmlformats.org/officeDocument/2006/relationships/font" Target="fonts/PoppinsExtraLight-boldItalic.fntdata"/><Relationship Id="rId71" Type="http://schemas.openxmlformats.org/officeDocument/2006/relationships/font" Target="fonts/SignikaNegative-regular.fntdata"/><Relationship Id="rId70" Type="http://schemas.openxmlformats.org/officeDocument/2006/relationships/font" Target="fonts/RalewayLight-bold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Raleway-regular.fntdata"/><Relationship Id="rId38" Type="http://schemas.openxmlformats.org/officeDocument/2006/relationships/slide" Target="slides/slide33.xml"/><Relationship Id="rId62" Type="http://schemas.openxmlformats.org/officeDocument/2006/relationships/font" Target="fonts/Montserrat-boldItalic.fntdata"/><Relationship Id="rId61" Type="http://schemas.openxmlformats.org/officeDocument/2006/relationships/font" Target="fonts/Montserrat-italic.fntdata"/><Relationship Id="rId20" Type="http://schemas.openxmlformats.org/officeDocument/2006/relationships/slide" Target="slides/slide15.xml"/><Relationship Id="rId64" Type="http://schemas.openxmlformats.org/officeDocument/2006/relationships/font" Target="fonts/MontserratMedium-bold.fntdata"/><Relationship Id="rId63" Type="http://schemas.openxmlformats.org/officeDocument/2006/relationships/font" Target="fonts/MontserratMedium-regular.fntdata"/><Relationship Id="rId22" Type="http://schemas.openxmlformats.org/officeDocument/2006/relationships/slide" Target="slides/slide17.xml"/><Relationship Id="rId66" Type="http://schemas.openxmlformats.org/officeDocument/2006/relationships/font" Target="fonts/MontserratMedium-boldItalic.fntdata"/><Relationship Id="rId21" Type="http://schemas.openxmlformats.org/officeDocument/2006/relationships/slide" Target="slides/slide16.xml"/><Relationship Id="rId65" Type="http://schemas.openxmlformats.org/officeDocument/2006/relationships/font" Target="fonts/MontserratMedium-italic.fntdata"/><Relationship Id="rId24" Type="http://schemas.openxmlformats.org/officeDocument/2006/relationships/slide" Target="slides/slide19.xml"/><Relationship Id="rId68" Type="http://schemas.openxmlformats.org/officeDocument/2006/relationships/font" Target="fonts/RalewayLight-bold.fntdata"/><Relationship Id="rId23" Type="http://schemas.openxmlformats.org/officeDocument/2006/relationships/slide" Target="slides/slide18.xml"/><Relationship Id="rId67" Type="http://schemas.openxmlformats.org/officeDocument/2006/relationships/font" Target="fonts/RalewayLight-regular.fntdata"/><Relationship Id="rId60" Type="http://schemas.openxmlformats.org/officeDocument/2006/relationships/font" Target="fonts/Montserrat-bold.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alewayLight-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ontserratSemiBold-italic.fntdata"/><Relationship Id="rId50" Type="http://schemas.openxmlformats.org/officeDocument/2006/relationships/font" Target="fonts/MontserratSemiBold-bold.fntdata"/><Relationship Id="rId53" Type="http://schemas.openxmlformats.org/officeDocument/2006/relationships/font" Target="fonts/RalewayExtraBold-bold.fntdata"/><Relationship Id="rId52" Type="http://schemas.openxmlformats.org/officeDocument/2006/relationships/font" Target="fonts/MontserratSemiBold-boldItalic.fntdata"/><Relationship Id="rId11" Type="http://schemas.openxmlformats.org/officeDocument/2006/relationships/slide" Target="slides/slide6.xml"/><Relationship Id="rId55" Type="http://schemas.openxmlformats.org/officeDocument/2006/relationships/font" Target="fonts/Poppins-regular.fntdata"/><Relationship Id="rId10" Type="http://schemas.openxmlformats.org/officeDocument/2006/relationships/slide" Target="slides/slide5.xml"/><Relationship Id="rId54" Type="http://schemas.openxmlformats.org/officeDocument/2006/relationships/font" Target="fonts/RalewayExtraBold-boldItalic.fntdata"/><Relationship Id="rId13" Type="http://schemas.openxmlformats.org/officeDocument/2006/relationships/slide" Target="slides/slide8.xml"/><Relationship Id="rId57" Type="http://schemas.openxmlformats.org/officeDocument/2006/relationships/font" Target="fonts/Poppins-italic.fntdata"/><Relationship Id="rId12" Type="http://schemas.openxmlformats.org/officeDocument/2006/relationships/slide" Target="slides/slide7.xml"/><Relationship Id="rId56" Type="http://schemas.openxmlformats.org/officeDocument/2006/relationships/font" Target="fonts/Poppins-bold.fntdata"/><Relationship Id="rId15" Type="http://schemas.openxmlformats.org/officeDocument/2006/relationships/slide" Target="slides/slide10.xml"/><Relationship Id="rId59" Type="http://schemas.openxmlformats.org/officeDocument/2006/relationships/font" Target="fonts/Montserrat-regular.fntdata"/><Relationship Id="rId14" Type="http://schemas.openxmlformats.org/officeDocument/2006/relationships/slide" Target="slides/slide9.xml"/><Relationship Id="rId58" Type="http://schemas.openxmlformats.org/officeDocument/2006/relationships/font" Target="fonts/Poppi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jpg>
</file>

<file path=ppt/media/image12.png>
</file>

<file path=ppt/media/image15.png>
</file>

<file path=ppt/media/image16.pn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jpg>
</file>

<file path=ppt/media/image29.png>
</file>

<file path=ppt/media/image30.jpg>
</file>

<file path=ppt/media/image31.png>
</file>

<file path=ppt/media/image32.jpg>
</file>

<file path=ppt/media/image33.jpg>
</file>

<file path=ppt/media/image34.jpg>
</file>

<file path=ppt/media/image35.jpg>
</file>

<file path=ppt/media/image36.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 name="Google Shape;9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84713043d6_0_1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g284713043d6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84713043d6_0_2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g284713043d6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84713043d6_0_3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g284713043d6_0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84713043d6_0_4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284713043d6_0_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84713043d6_0_5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g284713043d6_0_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84713043d6_0_7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g284713043d6_0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84713043d6_0_8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g284713043d6_0_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7b7ebed88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g27b7ebed889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84713043d6_0_176:notes"/>
          <p:cNvSpPr txBox="1"/>
          <p:nvPr>
            <p:ph idx="1" type="body"/>
          </p:nvPr>
        </p:nvSpPr>
        <p:spPr>
          <a:xfrm>
            <a:off x="685801" y="4400555"/>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g284713043d6_0_176:notes"/>
          <p:cNvSpPr/>
          <p:nvPr>
            <p:ph idx="2" type="sldImg"/>
          </p:nvPr>
        </p:nvSpPr>
        <p:spPr>
          <a:xfrm>
            <a:off x="426022" y="1143550"/>
            <a:ext cx="6006000" cy="3085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84713043d6_0_188:notes"/>
          <p:cNvSpPr txBox="1"/>
          <p:nvPr>
            <p:ph idx="1" type="body"/>
          </p:nvPr>
        </p:nvSpPr>
        <p:spPr>
          <a:xfrm>
            <a:off x="685801" y="4400555"/>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g284713043d6_0_188:notes"/>
          <p:cNvSpPr/>
          <p:nvPr>
            <p:ph idx="2" type="sldImg"/>
          </p:nvPr>
        </p:nvSpPr>
        <p:spPr>
          <a:xfrm>
            <a:off x="426022" y="1143550"/>
            <a:ext cx="6006000" cy="3085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p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fr" sz="1600">
                <a:solidFill>
                  <a:srgbClr val="292929"/>
                </a:solidFill>
                <a:highlight>
                  <a:srgbClr val="FFFFFF"/>
                </a:highlight>
                <a:latin typeface="Georgia"/>
                <a:ea typeface="Georgia"/>
                <a:cs typeface="Georgia"/>
                <a:sym typeface="Georgia"/>
              </a:rPr>
              <a:t>et qui a un compte (sous forme de sondage par ex)</a:t>
            </a:r>
            <a:endParaRPr sz="1600">
              <a:solidFill>
                <a:srgbClr val="292929"/>
              </a:solidFill>
              <a:highlight>
                <a:srgbClr val="FFFFFF"/>
              </a:highlight>
              <a:latin typeface="Georgia"/>
              <a:ea typeface="Georgia"/>
              <a:cs typeface="Georgia"/>
              <a:sym typeface="Georgia"/>
            </a:endParaRPr>
          </a:p>
        </p:txBody>
      </p:sp>
      <p:sp>
        <p:nvSpPr>
          <p:cNvPr id="104" name="Google Shape;104;p3: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fr"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84713043d6_0_202:notes"/>
          <p:cNvSpPr/>
          <p:nvPr>
            <p:ph idx="2" type="sldImg"/>
          </p:nvPr>
        </p:nvSpPr>
        <p:spPr>
          <a:xfrm>
            <a:off x="426022" y="1143550"/>
            <a:ext cx="6006000" cy="3085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9" name="Google Shape;299;g284713043d6_0_202:notes"/>
          <p:cNvSpPr txBox="1"/>
          <p:nvPr>
            <p:ph idx="1" type="body"/>
          </p:nvPr>
        </p:nvSpPr>
        <p:spPr>
          <a:xfrm>
            <a:off x="685801" y="4400555"/>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g284713043d6_0_202:notes"/>
          <p:cNvSpPr txBox="1"/>
          <p:nvPr>
            <p:ph idx="12" type="sldNum"/>
          </p:nvPr>
        </p:nvSpPr>
        <p:spPr>
          <a:xfrm>
            <a:off x="3884613" y="8685225"/>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84713043d6_0_208:notes"/>
          <p:cNvSpPr/>
          <p:nvPr>
            <p:ph idx="2" type="sldImg"/>
          </p:nvPr>
        </p:nvSpPr>
        <p:spPr>
          <a:xfrm>
            <a:off x="426022" y="1143550"/>
            <a:ext cx="6006000" cy="3085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g284713043d6_0_208:notes"/>
          <p:cNvSpPr txBox="1"/>
          <p:nvPr>
            <p:ph idx="1" type="body"/>
          </p:nvPr>
        </p:nvSpPr>
        <p:spPr>
          <a:xfrm>
            <a:off x="685801" y="4400555"/>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 name="Google Shape;307;g284713043d6_0_208:notes"/>
          <p:cNvSpPr txBox="1"/>
          <p:nvPr>
            <p:ph idx="12" type="sldNum"/>
          </p:nvPr>
        </p:nvSpPr>
        <p:spPr>
          <a:xfrm>
            <a:off x="3884613" y="8685225"/>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84713043d6_0_225:notes"/>
          <p:cNvSpPr/>
          <p:nvPr>
            <p:ph idx="2" type="sldImg"/>
          </p:nvPr>
        </p:nvSpPr>
        <p:spPr>
          <a:xfrm>
            <a:off x="426022" y="1143550"/>
            <a:ext cx="6006000" cy="3085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4" name="Google Shape;324;g284713043d6_0_225:notes"/>
          <p:cNvSpPr txBox="1"/>
          <p:nvPr>
            <p:ph idx="1" type="body"/>
          </p:nvPr>
        </p:nvSpPr>
        <p:spPr>
          <a:xfrm>
            <a:off x="685801" y="4400555"/>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5" name="Google Shape;325;g284713043d6_0_225:notes"/>
          <p:cNvSpPr txBox="1"/>
          <p:nvPr>
            <p:ph idx="12" type="sldNum"/>
          </p:nvPr>
        </p:nvSpPr>
        <p:spPr>
          <a:xfrm>
            <a:off x="3884613" y="8685225"/>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84713043d6_0_231:notes"/>
          <p:cNvSpPr/>
          <p:nvPr>
            <p:ph idx="2" type="sldImg"/>
          </p:nvPr>
        </p:nvSpPr>
        <p:spPr>
          <a:xfrm>
            <a:off x="426022" y="1143550"/>
            <a:ext cx="6006000" cy="3085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1" name="Google Shape;331;g284713043d6_0_231:notes"/>
          <p:cNvSpPr txBox="1"/>
          <p:nvPr>
            <p:ph idx="1" type="body"/>
          </p:nvPr>
        </p:nvSpPr>
        <p:spPr>
          <a:xfrm>
            <a:off x="685801" y="4400555"/>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g284713043d6_0_231:notes"/>
          <p:cNvSpPr txBox="1"/>
          <p:nvPr>
            <p:ph idx="12" type="sldNum"/>
          </p:nvPr>
        </p:nvSpPr>
        <p:spPr>
          <a:xfrm>
            <a:off x="3884613" y="8685225"/>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e82e5311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e82e5311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84713043d6_0_239:notes"/>
          <p:cNvSpPr txBox="1"/>
          <p:nvPr>
            <p:ph idx="1" type="body"/>
          </p:nvPr>
        </p:nvSpPr>
        <p:spPr>
          <a:xfrm>
            <a:off x="685801" y="4400555"/>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g284713043d6_0_239:notes"/>
          <p:cNvSpPr/>
          <p:nvPr>
            <p:ph idx="2" type="sldImg"/>
          </p:nvPr>
        </p:nvSpPr>
        <p:spPr>
          <a:xfrm>
            <a:off x="426022" y="1143550"/>
            <a:ext cx="6006000" cy="30855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7b7ebed88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3" name="Google Shape;353;g27b7ebed889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84713043d6_0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84713043d6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84713043d6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84713043d6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84713043d6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84713043d6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84713043d6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284713043d6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84713043d6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84713043d6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7eb78944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g27eb789448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 name="Google Shape;40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4: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1" name="Google Shape;121;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7: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600">
              <a:solidFill>
                <a:srgbClr val="292929"/>
              </a:solidFill>
              <a:highlight>
                <a:srgbClr val="FFFFFF"/>
              </a:highlight>
              <a:latin typeface="Georgia"/>
              <a:ea typeface="Georgia"/>
              <a:cs typeface="Georgia"/>
              <a:sym typeface="Georgia"/>
            </a:endParaRPr>
          </a:p>
        </p:txBody>
      </p:sp>
      <p:sp>
        <p:nvSpPr>
          <p:cNvPr id="141" name="Google Shape;141;p7: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fr"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
              <a:t>Point pour les </a:t>
            </a:r>
            <a:r>
              <a:rPr lang="fr"/>
              <a:t>établissements</a:t>
            </a:r>
            <a:r>
              <a:rPr lang="fr"/>
              <a:t> fournis par une cuisine centrale : vous devez demander les informations sur les achats à votre cuisine centrale. Les renvoyer à un prochain webinaire sur le sujet et à la FAQ. Calendrier : la TD des achats 2023 sera à faire en début d’année 2024</a:t>
            </a:r>
            <a:endParaRPr/>
          </a:p>
        </p:txBody>
      </p:sp>
      <p:sp>
        <p:nvSpPr>
          <p:cNvPr id="151" name="Google Shape;151;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7b7ebed88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27b7ebed889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84713043d6_0_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g284713043d6_0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1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5" name="Google Shape;45;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1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seul">
  <p:cSld name="Titre seul">
    <p:spTree>
      <p:nvGrpSpPr>
        <p:cNvPr id="52" name="Shape 52"/>
        <p:cNvGrpSpPr/>
        <p:nvPr/>
      </p:nvGrpSpPr>
      <p:grpSpPr>
        <a:xfrm>
          <a:off x="0" y="0"/>
          <a:ext cx="0" cy="0"/>
          <a:chOff x="0" y="0"/>
          <a:chExt cx="0" cy="0"/>
        </a:xfrm>
      </p:grpSpPr>
      <p:cxnSp>
        <p:nvCxnSpPr>
          <p:cNvPr id="53" name="Google Shape;53;p14"/>
          <p:cNvCxnSpPr/>
          <p:nvPr/>
        </p:nvCxnSpPr>
        <p:spPr>
          <a:xfrm>
            <a:off x="359999" y="4784399"/>
            <a:ext cx="8424000" cy="0"/>
          </a:xfrm>
          <a:prstGeom prst="straightConnector1">
            <a:avLst/>
          </a:prstGeom>
          <a:noFill/>
          <a:ln cap="flat" cmpd="sng" w="10150">
            <a:solidFill>
              <a:srgbClr val="000000"/>
            </a:solidFill>
            <a:prstDash val="solid"/>
            <a:round/>
            <a:headEnd len="sm" w="sm" type="none"/>
            <a:tailEnd len="sm" w="sm" type="none"/>
          </a:ln>
        </p:spPr>
      </p:cxnSp>
      <p:pic>
        <p:nvPicPr>
          <p:cNvPr descr="Image 10" id="54" name="Google Shape;54;p14"/>
          <p:cNvPicPr preferRelativeResize="0"/>
          <p:nvPr/>
        </p:nvPicPr>
        <p:blipFill rotWithShape="1">
          <a:blip r:embed="rId2">
            <a:alphaModFix/>
          </a:blip>
          <a:srcRect b="0" l="0" r="0" t="0"/>
          <a:stretch/>
        </p:blipFill>
        <p:spPr>
          <a:xfrm>
            <a:off x="288000" y="107999"/>
            <a:ext cx="1008113" cy="644264"/>
          </a:xfrm>
          <a:prstGeom prst="rect">
            <a:avLst/>
          </a:prstGeom>
          <a:noFill/>
          <a:ln>
            <a:noFill/>
          </a:ln>
        </p:spPr>
      </p:pic>
      <p:sp>
        <p:nvSpPr>
          <p:cNvPr id="55" name="Google Shape;55;p14"/>
          <p:cNvSpPr txBox="1"/>
          <p:nvPr>
            <p:ph type="title"/>
          </p:nvPr>
        </p:nvSpPr>
        <p:spPr>
          <a:xfrm>
            <a:off x="359999" y="900000"/>
            <a:ext cx="8424000" cy="720000"/>
          </a:xfrm>
          <a:prstGeom prst="rect">
            <a:avLst/>
          </a:prstGeom>
          <a:noFill/>
          <a:ln>
            <a:noFill/>
          </a:ln>
        </p:spPr>
        <p:txBody>
          <a:bodyPr anchorCtr="0" anchor="t" bIns="0" lIns="0" spcFirstLastPara="1" rIns="0" wrap="square" tIns="0">
            <a:normAutofit/>
          </a:bodyPr>
          <a:lstStyle>
            <a:lvl1pPr lvl="0" algn="l">
              <a:lnSpc>
                <a:spcPct val="90000"/>
              </a:lnSpc>
              <a:spcBef>
                <a:spcPts val="0"/>
              </a:spcBef>
              <a:spcAft>
                <a:spcPts val="0"/>
              </a:spcAft>
              <a:buClr>
                <a:srgbClr val="000000"/>
              </a:buClr>
              <a:buSzPts val="2500"/>
              <a:buFont typeface="Arial"/>
              <a:buNone/>
              <a:defRPr b="1" sz="2500">
                <a:latin typeface="Arial"/>
                <a:ea typeface="Arial"/>
                <a:cs typeface="Arial"/>
                <a:sym typeface="Aria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56" name="Google Shape;56;p14"/>
          <p:cNvSpPr txBox="1"/>
          <p:nvPr>
            <p:ph idx="12" type="sldNum"/>
          </p:nvPr>
        </p:nvSpPr>
        <p:spPr>
          <a:xfrm>
            <a:off x="7486999" y="4899999"/>
            <a:ext cx="126900" cy="107700"/>
          </a:xfrm>
          <a:prstGeom prst="rect">
            <a:avLst/>
          </a:prstGeom>
          <a:noFill/>
          <a:ln>
            <a:noFill/>
          </a:ln>
        </p:spPr>
        <p:txBody>
          <a:bodyPr anchorCtr="0" anchor="ctr" bIns="0" lIns="0" spcFirstLastPara="1" rIns="0" wrap="square" tIns="0">
            <a:spAutoFit/>
          </a:bodyPr>
          <a:lstStyle>
            <a:lvl1pPr indent="0" lvl="0" marL="0" marR="0" algn="r">
              <a:lnSpc>
                <a:spcPct val="100000"/>
              </a:lnSpc>
              <a:spcBef>
                <a:spcPts val="0"/>
              </a:spcBef>
              <a:spcAft>
                <a:spcPts val="0"/>
              </a:spcAft>
              <a:buClr>
                <a:srgbClr val="000000"/>
              </a:buClr>
              <a:buSzPts val="700"/>
              <a:buFont typeface="Arial"/>
              <a:buNone/>
              <a:defRPr b="1" i="0" sz="700" u="none" cap="none" strike="noStrike">
                <a:solidFill>
                  <a:srgbClr val="000000"/>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700"/>
              <a:buFont typeface="Arial"/>
              <a:buNone/>
              <a:defRPr b="1" i="0" sz="700" u="none" cap="none" strike="noStrike">
                <a:solidFill>
                  <a:srgbClr val="000000"/>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700"/>
              <a:buFont typeface="Arial"/>
              <a:buNone/>
              <a:defRPr b="1" i="0" sz="700" u="none" cap="none" strike="noStrike">
                <a:solidFill>
                  <a:srgbClr val="000000"/>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700"/>
              <a:buFont typeface="Arial"/>
              <a:buNone/>
              <a:defRPr b="1" i="0" sz="700" u="none" cap="none" strike="noStrike">
                <a:solidFill>
                  <a:srgbClr val="000000"/>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700"/>
              <a:buFont typeface="Arial"/>
              <a:buNone/>
              <a:defRPr b="1" i="0" sz="700" u="none" cap="none" strike="noStrike">
                <a:solidFill>
                  <a:srgbClr val="000000"/>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700"/>
              <a:buFont typeface="Arial"/>
              <a:buNone/>
              <a:defRPr b="1" i="0" sz="700" u="none" cap="none" strike="noStrike">
                <a:solidFill>
                  <a:srgbClr val="000000"/>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700"/>
              <a:buFont typeface="Arial"/>
              <a:buNone/>
              <a:defRPr b="1" i="0" sz="700" u="none" cap="none" strike="noStrike">
                <a:solidFill>
                  <a:srgbClr val="000000"/>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700"/>
              <a:buFont typeface="Arial"/>
              <a:buNone/>
              <a:defRPr b="1" i="0" sz="700" u="none" cap="none" strike="noStrike">
                <a:solidFill>
                  <a:srgbClr val="000000"/>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700"/>
              <a:buFont typeface="Arial"/>
              <a:buNone/>
              <a:defRPr b="1" i="0" sz="7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b="0" sz="900">
              <a:solidFill>
                <a:srgbClr val="888888"/>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p:cSld name="1">
    <p:spTree>
      <p:nvGrpSpPr>
        <p:cNvPr id="57" name="Shape 57"/>
        <p:cNvGrpSpPr/>
        <p:nvPr/>
      </p:nvGrpSpPr>
      <p:grpSpPr>
        <a:xfrm>
          <a:off x="0" y="0"/>
          <a:ext cx="0" cy="0"/>
          <a:chOff x="0" y="0"/>
          <a:chExt cx="0" cy="0"/>
        </a:xfrm>
      </p:grpSpPr>
      <p:sp>
        <p:nvSpPr>
          <p:cNvPr id="58" name="Google Shape;58;p15"/>
          <p:cNvSpPr/>
          <p:nvPr>
            <p:ph idx="2" type="pic"/>
          </p:nvPr>
        </p:nvSpPr>
        <p:spPr>
          <a:xfrm>
            <a:off x="481013" y="342900"/>
            <a:ext cx="8181900" cy="4008300"/>
          </a:xfrm>
          <a:prstGeom prst="rect">
            <a:avLst/>
          </a:prstGeom>
          <a:noFill/>
          <a:ln>
            <a:noFill/>
          </a:ln>
        </p:spPr>
      </p:sp>
      <p:sp>
        <p:nvSpPr>
          <p:cNvPr id="59" name="Google Shape;59;p15"/>
          <p:cNvSpPr txBox="1"/>
          <p:nvPr>
            <p:ph idx="11" type="ftr"/>
          </p:nvPr>
        </p:nvSpPr>
        <p:spPr>
          <a:xfrm>
            <a:off x="419419" y="4767263"/>
            <a:ext cx="34290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60" name="Google Shape;60;p15"/>
          <p:cNvSpPr txBox="1"/>
          <p:nvPr>
            <p:ph idx="12" type="sldNum"/>
          </p:nvPr>
        </p:nvSpPr>
        <p:spPr>
          <a:xfrm>
            <a:off x="6752075" y="4767263"/>
            <a:ext cx="20574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
              <a:t>‹#›</a:t>
            </a:fld>
            <a:endParaRPr/>
          </a:p>
        </p:txBody>
      </p:sp>
      <p:sp>
        <p:nvSpPr>
          <p:cNvPr id="61" name="Google Shape;61;p15"/>
          <p:cNvSpPr txBox="1"/>
          <p:nvPr>
            <p:ph type="title"/>
          </p:nvPr>
        </p:nvSpPr>
        <p:spPr>
          <a:xfrm>
            <a:off x="776288" y="2453282"/>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lt1"/>
              </a:buClr>
              <a:buSzPts val="3300"/>
              <a:buFont typeface="Poppins"/>
              <a:buNone/>
              <a:defRPr b="1">
                <a:solidFill>
                  <a:schemeClr val="lt1"/>
                </a:solidFill>
                <a:latin typeface="Poppins"/>
                <a:ea typeface="Poppins"/>
                <a:cs typeface="Poppins"/>
                <a:sym typeface="Poppi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2" name="Google Shape;62;p15"/>
          <p:cNvSpPr/>
          <p:nvPr/>
        </p:nvSpPr>
        <p:spPr>
          <a:xfrm rot="-5400000">
            <a:off x="102450" y="2508284"/>
            <a:ext cx="571500" cy="7764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v">
  <p:cSld name="cv">
    <p:spTree>
      <p:nvGrpSpPr>
        <p:cNvPr id="63" name="Shape 63"/>
        <p:cNvGrpSpPr/>
        <p:nvPr/>
      </p:nvGrpSpPr>
      <p:grpSpPr>
        <a:xfrm>
          <a:off x="0" y="0"/>
          <a:ext cx="0" cy="0"/>
          <a:chOff x="0" y="0"/>
          <a:chExt cx="0" cy="0"/>
        </a:xfrm>
      </p:grpSpPr>
      <p:sp>
        <p:nvSpPr>
          <p:cNvPr id="64" name="Google Shape;64;p16"/>
          <p:cNvSpPr txBox="1"/>
          <p:nvPr>
            <p:ph idx="11" type="ftr"/>
          </p:nvPr>
        </p:nvSpPr>
        <p:spPr>
          <a:xfrm>
            <a:off x="128907" y="4767263"/>
            <a:ext cx="34290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65" name="Google Shape;65;p16"/>
          <p:cNvSpPr txBox="1"/>
          <p:nvPr>
            <p:ph idx="12" type="sldNum"/>
          </p:nvPr>
        </p:nvSpPr>
        <p:spPr>
          <a:xfrm>
            <a:off x="6852088" y="4767263"/>
            <a:ext cx="20574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fr"/>
              <a:t>‹#›</a:t>
            </a:fld>
            <a:endParaRPr/>
          </a:p>
        </p:txBody>
      </p:sp>
      <p:sp>
        <p:nvSpPr>
          <p:cNvPr id="66" name="Google Shape;66;p16"/>
          <p:cNvSpPr txBox="1"/>
          <p:nvPr>
            <p:ph idx="1" type="body"/>
          </p:nvPr>
        </p:nvSpPr>
        <p:spPr>
          <a:xfrm>
            <a:off x="370285" y="1271588"/>
            <a:ext cx="2263200" cy="25005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2400"/>
              <a:buNone/>
              <a:defRPr b="1" sz="2400">
                <a:latin typeface="Poppins"/>
                <a:ea typeface="Poppins"/>
                <a:cs typeface="Poppins"/>
                <a:sym typeface="Poppins"/>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67" name="Google Shape;67;p16"/>
          <p:cNvSpPr txBox="1"/>
          <p:nvPr>
            <p:ph idx="2" type="body"/>
          </p:nvPr>
        </p:nvSpPr>
        <p:spPr>
          <a:xfrm>
            <a:off x="2984897" y="1271588"/>
            <a:ext cx="5440200" cy="30909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chemeClr val="dk1"/>
              </a:buClr>
              <a:buSzPts val="1200"/>
              <a:buNone/>
              <a:defRPr b="0" sz="1200">
                <a:latin typeface="Poppins ExtraLight"/>
                <a:ea typeface="Poppins ExtraLight"/>
                <a:cs typeface="Poppins ExtraLight"/>
                <a:sym typeface="Poppins ExtraLight"/>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ntenu">
  <p:cSld name="Titre et contenu">
    <p:spTree>
      <p:nvGrpSpPr>
        <p:cNvPr id="68" name="Shape 68"/>
        <p:cNvGrpSpPr/>
        <p:nvPr/>
      </p:nvGrpSpPr>
      <p:grpSpPr>
        <a:xfrm>
          <a:off x="0" y="0"/>
          <a:ext cx="0" cy="0"/>
          <a:chOff x="0" y="0"/>
          <a:chExt cx="0" cy="0"/>
        </a:xfrm>
      </p:grpSpPr>
      <p:sp>
        <p:nvSpPr>
          <p:cNvPr id="69" name="Google Shape;69;p17"/>
          <p:cNvSpPr txBox="1"/>
          <p:nvPr>
            <p:ph type="title"/>
          </p:nvPr>
        </p:nvSpPr>
        <p:spPr>
          <a:xfrm>
            <a:off x="1150620" y="273844"/>
            <a:ext cx="7364700" cy="7038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rgbClr val="3A4280"/>
              </a:buClr>
              <a:buSzPts val="3000"/>
              <a:buFont typeface="Signika Negative"/>
              <a:buNone/>
              <a:defRPr b="0" i="0" sz="3000">
                <a:solidFill>
                  <a:srgbClr val="3A4280"/>
                </a:solidFill>
                <a:latin typeface="Signika Negative"/>
                <a:ea typeface="Signika Negative"/>
                <a:cs typeface="Signika Negative"/>
                <a:sym typeface="Signika Negativ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1150620" y="1462787"/>
            <a:ext cx="7364700" cy="2903400"/>
          </a:xfrm>
          <a:prstGeom prst="rect">
            <a:avLst/>
          </a:prstGeom>
          <a:noFill/>
          <a:ln>
            <a:noFill/>
          </a:ln>
        </p:spPr>
        <p:txBody>
          <a:bodyPr anchorCtr="0" anchor="t" bIns="34275" lIns="68575" spcFirstLastPara="1" rIns="68575" wrap="square" tIns="34275">
            <a:normAutofit/>
          </a:bodyPr>
          <a:lstStyle>
            <a:lvl1pPr indent="-342900" lvl="0" marL="457200" rtl="0" algn="l">
              <a:lnSpc>
                <a:spcPct val="90000"/>
              </a:lnSpc>
              <a:spcBef>
                <a:spcPts val="800"/>
              </a:spcBef>
              <a:spcAft>
                <a:spcPts val="0"/>
              </a:spcAft>
              <a:buClr>
                <a:srgbClr val="4DB9A9"/>
              </a:buClr>
              <a:buSzPts val="1800"/>
              <a:buFont typeface="Noto Sans Symbols"/>
              <a:buChar char="▪"/>
              <a:defRPr b="0" i="0" sz="1800">
                <a:solidFill>
                  <a:srgbClr val="4DB9A9"/>
                </a:solidFill>
                <a:latin typeface="Signika Negative"/>
                <a:ea typeface="Signika Negative"/>
                <a:cs typeface="Signika Negative"/>
                <a:sym typeface="Signika Negative"/>
              </a:defRPr>
            </a:lvl1pPr>
            <a:lvl2pPr indent="-323850" lvl="1" marL="914400" rtl="0" algn="l">
              <a:lnSpc>
                <a:spcPct val="90000"/>
              </a:lnSpc>
              <a:spcBef>
                <a:spcPts val="400"/>
              </a:spcBef>
              <a:spcAft>
                <a:spcPts val="0"/>
              </a:spcAft>
              <a:buClr>
                <a:srgbClr val="356370"/>
              </a:buClr>
              <a:buSzPts val="1500"/>
              <a:buFont typeface="Noto Sans Symbols"/>
              <a:buChar char="▪"/>
              <a:defRPr b="0" i="0" sz="1500">
                <a:solidFill>
                  <a:srgbClr val="356370"/>
                </a:solidFill>
                <a:latin typeface="Signika Negative"/>
                <a:ea typeface="Signika Negative"/>
                <a:cs typeface="Signika Negative"/>
                <a:sym typeface="Signika Negative"/>
              </a:defRPr>
            </a:lvl2pPr>
            <a:lvl3pPr indent="-317500" lvl="2" marL="1371600" rtl="0" algn="l">
              <a:lnSpc>
                <a:spcPct val="90000"/>
              </a:lnSpc>
              <a:spcBef>
                <a:spcPts val="400"/>
              </a:spcBef>
              <a:spcAft>
                <a:spcPts val="0"/>
              </a:spcAft>
              <a:buClr>
                <a:srgbClr val="3A4280"/>
              </a:buClr>
              <a:buSzPts val="1400"/>
              <a:buFont typeface="Noto Sans Symbols"/>
              <a:buChar char="▪"/>
              <a:defRPr b="0" i="0" sz="1400">
                <a:solidFill>
                  <a:srgbClr val="3A4280"/>
                </a:solidFill>
                <a:latin typeface="Signika Negative"/>
                <a:ea typeface="Signika Negative"/>
                <a:cs typeface="Signika Negative"/>
                <a:sym typeface="Signika Negative"/>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pic>
        <p:nvPicPr>
          <p:cNvPr id="71" name="Google Shape;71;p17"/>
          <p:cNvPicPr preferRelativeResize="0"/>
          <p:nvPr/>
        </p:nvPicPr>
        <p:blipFill rotWithShape="1">
          <a:blip r:embed="rId2">
            <a:alphaModFix/>
          </a:blip>
          <a:srcRect b="0" l="0" r="0" t="0"/>
          <a:stretch/>
        </p:blipFill>
        <p:spPr>
          <a:xfrm>
            <a:off x="8238985" y="4093177"/>
            <a:ext cx="762545" cy="952012"/>
          </a:xfrm>
          <a:prstGeom prst="rect">
            <a:avLst/>
          </a:prstGeom>
          <a:noFill/>
          <a:ln>
            <a:noFill/>
          </a:ln>
        </p:spPr>
      </p:pic>
      <p:pic>
        <p:nvPicPr>
          <p:cNvPr descr="Une image contenant texte, horloge&#10;&#10;Description générée automatiquement" id="72" name="Google Shape;72;p17"/>
          <p:cNvPicPr preferRelativeResize="0"/>
          <p:nvPr/>
        </p:nvPicPr>
        <p:blipFill rotWithShape="1">
          <a:blip r:embed="rId3">
            <a:alphaModFix/>
          </a:blip>
          <a:srcRect b="0" l="0" r="0" t="0"/>
          <a:stretch/>
        </p:blipFill>
        <p:spPr>
          <a:xfrm>
            <a:off x="-68580" y="231976"/>
            <a:ext cx="1098367" cy="790152"/>
          </a:xfrm>
          <a:prstGeom prst="rect">
            <a:avLst/>
          </a:prstGeom>
          <a:noFill/>
          <a:ln>
            <a:noFill/>
          </a:ln>
        </p:spPr>
      </p:pic>
      <p:cxnSp>
        <p:nvCxnSpPr>
          <p:cNvPr id="73" name="Google Shape;73;p17"/>
          <p:cNvCxnSpPr/>
          <p:nvPr/>
        </p:nvCxnSpPr>
        <p:spPr>
          <a:xfrm flipH="1" rot="10800000">
            <a:off x="1150620" y="977876"/>
            <a:ext cx="7993500" cy="4800"/>
          </a:xfrm>
          <a:prstGeom prst="straightConnector1">
            <a:avLst/>
          </a:prstGeom>
          <a:noFill/>
          <a:ln cap="flat" cmpd="sng" w="19050">
            <a:solidFill>
              <a:srgbClr val="C9E4DE"/>
            </a:solidFill>
            <a:prstDash val="solid"/>
            <a:miter lim="800000"/>
            <a:headEnd len="sm" w="sm" type="none"/>
            <a:tailEnd len="sm" w="sm" type="none"/>
          </a:ln>
        </p:spPr>
      </p:cxnSp>
      <p:sp>
        <p:nvSpPr>
          <p:cNvPr id="74" name="Google Shape;74;p17"/>
          <p:cNvSpPr/>
          <p:nvPr/>
        </p:nvSpPr>
        <p:spPr>
          <a:xfrm rot="-2700000">
            <a:off x="9016541" y="855185"/>
            <a:ext cx="254983" cy="254983"/>
          </a:xfrm>
          <a:prstGeom prst="rect">
            <a:avLst/>
          </a:prstGeom>
          <a:solidFill>
            <a:srgbClr val="C9E4D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75" name="Google Shape;75;p17"/>
          <p:cNvSpPr txBox="1"/>
          <p:nvPr>
            <p:ph idx="12" type="sldNum"/>
          </p:nvPr>
        </p:nvSpPr>
        <p:spPr>
          <a:xfrm>
            <a:off x="272959" y="4811716"/>
            <a:ext cx="415500" cy="273900"/>
          </a:xfrm>
          <a:prstGeom prst="rect">
            <a:avLst/>
          </a:prstGeom>
          <a:noFill/>
          <a:ln>
            <a:noFill/>
          </a:ln>
        </p:spPr>
        <p:txBody>
          <a:bodyPr anchorCtr="0" anchor="ctr" bIns="34275" lIns="68575" spcFirstLastPara="1" rIns="68575" wrap="square" tIns="34275">
            <a:normAutofit/>
          </a:bodyPr>
          <a:lstStyle>
            <a:lvl1pPr indent="0" lvl="0" marL="0" rtl="0" algn="ctr">
              <a:spcBef>
                <a:spcPts val="0"/>
              </a:spcBef>
              <a:buNone/>
              <a:defRPr b="0" i="0" sz="800" u="none" cap="none" strike="noStrike">
                <a:solidFill>
                  <a:srgbClr val="356370"/>
                </a:solidFill>
                <a:latin typeface="Montserrat"/>
                <a:ea typeface="Montserrat"/>
                <a:cs typeface="Montserrat"/>
                <a:sym typeface="Montserrat"/>
              </a:defRPr>
            </a:lvl1pPr>
            <a:lvl2pPr indent="0" lvl="1" marL="0" rtl="0" algn="ctr">
              <a:spcBef>
                <a:spcPts val="0"/>
              </a:spcBef>
              <a:buNone/>
              <a:defRPr b="0" i="0" sz="800" u="none" cap="none" strike="noStrike">
                <a:solidFill>
                  <a:srgbClr val="356370"/>
                </a:solidFill>
                <a:latin typeface="Montserrat"/>
                <a:ea typeface="Montserrat"/>
                <a:cs typeface="Montserrat"/>
                <a:sym typeface="Montserrat"/>
              </a:defRPr>
            </a:lvl2pPr>
            <a:lvl3pPr indent="0" lvl="2" marL="0" rtl="0" algn="ctr">
              <a:spcBef>
                <a:spcPts val="0"/>
              </a:spcBef>
              <a:buNone/>
              <a:defRPr b="0" i="0" sz="800" u="none" cap="none" strike="noStrike">
                <a:solidFill>
                  <a:srgbClr val="356370"/>
                </a:solidFill>
                <a:latin typeface="Montserrat"/>
                <a:ea typeface="Montserrat"/>
                <a:cs typeface="Montserrat"/>
                <a:sym typeface="Montserrat"/>
              </a:defRPr>
            </a:lvl3pPr>
            <a:lvl4pPr indent="0" lvl="3" marL="0" rtl="0" algn="ctr">
              <a:spcBef>
                <a:spcPts val="0"/>
              </a:spcBef>
              <a:buNone/>
              <a:defRPr b="0" i="0" sz="800" u="none" cap="none" strike="noStrike">
                <a:solidFill>
                  <a:srgbClr val="356370"/>
                </a:solidFill>
                <a:latin typeface="Montserrat"/>
                <a:ea typeface="Montserrat"/>
                <a:cs typeface="Montserrat"/>
                <a:sym typeface="Montserrat"/>
              </a:defRPr>
            </a:lvl4pPr>
            <a:lvl5pPr indent="0" lvl="4" marL="0" rtl="0" algn="ctr">
              <a:spcBef>
                <a:spcPts val="0"/>
              </a:spcBef>
              <a:buNone/>
              <a:defRPr b="0" i="0" sz="800" u="none" cap="none" strike="noStrike">
                <a:solidFill>
                  <a:srgbClr val="356370"/>
                </a:solidFill>
                <a:latin typeface="Montserrat"/>
                <a:ea typeface="Montserrat"/>
                <a:cs typeface="Montserrat"/>
                <a:sym typeface="Montserrat"/>
              </a:defRPr>
            </a:lvl5pPr>
            <a:lvl6pPr indent="0" lvl="5" marL="0" rtl="0" algn="ctr">
              <a:spcBef>
                <a:spcPts val="0"/>
              </a:spcBef>
              <a:buNone/>
              <a:defRPr b="0" i="0" sz="800" u="none" cap="none" strike="noStrike">
                <a:solidFill>
                  <a:srgbClr val="356370"/>
                </a:solidFill>
                <a:latin typeface="Montserrat"/>
                <a:ea typeface="Montserrat"/>
                <a:cs typeface="Montserrat"/>
                <a:sym typeface="Montserrat"/>
              </a:defRPr>
            </a:lvl6pPr>
            <a:lvl7pPr indent="0" lvl="6" marL="0" rtl="0" algn="ctr">
              <a:spcBef>
                <a:spcPts val="0"/>
              </a:spcBef>
              <a:buNone/>
              <a:defRPr b="0" i="0" sz="800" u="none" cap="none" strike="noStrike">
                <a:solidFill>
                  <a:srgbClr val="356370"/>
                </a:solidFill>
                <a:latin typeface="Montserrat"/>
                <a:ea typeface="Montserrat"/>
                <a:cs typeface="Montserrat"/>
                <a:sym typeface="Montserrat"/>
              </a:defRPr>
            </a:lvl7pPr>
            <a:lvl8pPr indent="0" lvl="7" marL="0" rtl="0" algn="ctr">
              <a:spcBef>
                <a:spcPts val="0"/>
              </a:spcBef>
              <a:buNone/>
              <a:defRPr b="0" i="0" sz="800" u="none" cap="none" strike="noStrike">
                <a:solidFill>
                  <a:srgbClr val="356370"/>
                </a:solidFill>
                <a:latin typeface="Montserrat"/>
                <a:ea typeface="Montserrat"/>
                <a:cs typeface="Montserrat"/>
                <a:sym typeface="Montserrat"/>
              </a:defRPr>
            </a:lvl8pPr>
            <a:lvl9pPr indent="0" lvl="8" marL="0" rtl="0" algn="ctr">
              <a:spcBef>
                <a:spcPts val="0"/>
              </a:spcBef>
              <a:buNone/>
              <a:defRPr b="0" i="0" sz="800" u="none" cap="none" strike="noStrike">
                <a:solidFill>
                  <a:srgbClr val="356370"/>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fr"/>
              <a:t>‹#›</a:t>
            </a:fld>
            <a:endParaRPr/>
          </a:p>
        </p:txBody>
      </p:sp>
      <p:cxnSp>
        <p:nvCxnSpPr>
          <p:cNvPr id="76" name="Google Shape;76;p17"/>
          <p:cNvCxnSpPr/>
          <p:nvPr/>
        </p:nvCxnSpPr>
        <p:spPr>
          <a:xfrm rot="10800000">
            <a:off x="60" y="4767263"/>
            <a:ext cx="8023800" cy="0"/>
          </a:xfrm>
          <a:prstGeom prst="straightConnector1">
            <a:avLst/>
          </a:prstGeom>
          <a:noFill/>
          <a:ln cap="flat" cmpd="sng" w="19050">
            <a:solidFill>
              <a:srgbClr val="356370"/>
            </a:solidFill>
            <a:prstDash val="solid"/>
            <a:miter lim="800000"/>
            <a:headEnd len="sm" w="sm" type="none"/>
            <a:tailEnd len="sm" w="sm" type="none"/>
          </a:ln>
        </p:spPr>
      </p:cxnSp>
      <p:sp>
        <p:nvSpPr>
          <p:cNvPr id="77" name="Google Shape;77;p17"/>
          <p:cNvSpPr txBox="1"/>
          <p:nvPr>
            <p:ph idx="11" type="ftr"/>
          </p:nvPr>
        </p:nvSpPr>
        <p:spPr>
          <a:xfrm>
            <a:off x="2924377" y="4795142"/>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b="0" i="0" sz="800">
                <a:solidFill>
                  <a:srgbClr val="3A4280"/>
                </a:solidFill>
                <a:latin typeface="Montserrat"/>
                <a:ea typeface="Montserrat"/>
                <a:cs typeface="Montserrat"/>
                <a:sym typeface="Montserrat"/>
              </a:defRPr>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de section">
  <p:cSld name="SECTION_HEADER_1">
    <p:spTree>
      <p:nvGrpSpPr>
        <p:cNvPr id="78" name="Shape 78"/>
        <p:cNvGrpSpPr/>
        <p:nvPr/>
      </p:nvGrpSpPr>
      <p:grpSpPr>
        <a:xfrm>
          <a:off x="0" y="0"/>
          <a:ext cx="0" cy="0"/>
          <a:chOff x="0" y="0"/>
          <a:chExt cx="0" cy="0"/>
        </a:xfrm>
      </p:grpSpPr>
      <p:sp>
        <p:nvSpPr>
          <p:cNvPr id="79" name="Google Shape;79;p18"/>
          <p:cNvSpPr txBox="1"/>
          <p:nvPr>
            <p:ph type="title"/>
          </p:nvPr>
        </p:nvSpPr>
        <p:spPr>
          <a:xfrm>
            <a:off x="1587677" y="2078459"/>
            <a:ext cx="6651300" cy="7779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rgbClr val="4DB9A9"/>
              </a:buClr>
              <a:buSzPts val="3800"/>
              <a:buFont typeface="Signika Negative SemiBold"/>
              <a:buNone/>
              <a:defRPr b="1" i="0" sz="3800">
                <a:solidFill>
                  <a:srgbClr val="4DB9A9"/>
                </a:solidFill>
                <a:latin typeface="Signika Negative SemiBold"/>
                <a:ea typeface="Signika Negative SemiBold"/>
                <a:cs typeface="Signika Negative SemiBold"/>
                <a:sym typeface="Signika Negative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0" name="Google Shape;80;p18"/>
          <p:cNvSpPr txBox="1"/>
          <p:nvPr>
            <p:ph idx="1" type="body"/>
          </p:nvPr>
        </p:nvSpPr>
        <p:spPr>
          <a:xfrm>
            <a:off x="1587677" y="3113200"/>
            <a:ext cx="5936100" cy="443100"/>
          </a:xfrm>
          <a:prstGeom prst="rect">
            <a:avLst/>
          </a:prstGeom>
          <a:noFill/>
          <a:ln>
            <a:noFill/>
          </a:ln>
        </p:spPr>
        <p:txBody>
          <a:bodyPr anchorCtr="0" anchor="t" bIns="34275" lIns="68575" spcFirstLastPara="1" rIns="68575" wrap="square" tIns="34275">
            <a:normAutofit/>
          </a:bodyPr>
          <a:lstStyle>
            <a:lvl1pPr indent="-228600" lvl="0" marL="457200" rtl="0" algn="l">
              <a:lnSpc>
                <a:spcPct val="90000"/>
              </a:lnSpc>
              <a:spcBef>
                <a:spcPts val="800"/>
              </a:spcBef>
              <a:spcAft>
                <a:spcPts val="0"/>
              </a:spcAft>
              <a:buClr>
                <a:srgbClr val="356370"/>
              </a:buClr>
              <a:buSzPts val="1800"/>
              <a:buNone/>
              <a:defRPr b="0" i="0" sz="1800">
                <a:solidFill>
                  <a:srgbClr val="356370"/>
                </a:solidFill>
                <a:latin typeface="Signika Negative"/>
                <a:ea typeface="Signika Negative"/>
                <a:cs typeface="Signika Negative"/>
                <a:sym typeface="Signika Negative"/>
              </a:defRPr>
            </a:lvl1pPr>
            <a:lvl2pPr indent="-228600" lvl="1" marL="914400" rtl="0" algn="l">
              <a:lnSpc>
                <a:spcPct val="90000"/>
              </a:lnSpc>
              <a:spcBef>
                <a:spcPts val="400"/>
              </a:spcBef>
              <a:spcAft>
                <a:spcPts val="0"/>
              </a:spcAft>
              <a:buClr>
                <a:srgbClr val="888888"/>
              </a:buClr>
              <a:buSzPts val="1500"/>
              <a:buNone/>
              <a:defRPr sz="1500">
                <a:solidFill>
                  <a:srgbClr val="888888"/>
                </a:solidFill>
              </a:defRPr>
            </a:lvl2pPr>
            <a:lvl3pPr indent="-228600" lvl="2" marL="1371600" rtl="0" algn="l">
              <a:lnSpc>
                <a:spcPct val="90000"/>
              </a:lnSpc>
              <a:spcBef>
                <a:spcPts val="400"/>
              </a:spcBef>
              <a:spcAft>
                <a:spcPts val="0"/>
              </a:spcAft>
              <a:buClr>
                <a:srgbClr val="888888"/>
              </a:buClr>
              <a:buSzPts val="1400"/>
              <a:buNone/>
              <a:defRPr sz="1400">
                <a:solidFill>
                  <a:srgbClr val="888888"/>
                </a:solidFill>
              </a:defRPr>
            </a:lvl3pPr>
            <a:lvl4pPr indent="-228600" lvl="3" marL="1828800" rtl="0" algn="l">
              <a:lnSpc>
                <a:spcPct val="90000"/>
              </a:lnSpc>
              <a:spcBef>
                <a:spcPts val="400"/>
              </a:spcBef>
              <a:spcAft>
                <a:spcPts val="0"/>
              </a:spcAft>
              <a:buClr>
                <a:srgbClr val="888888"/>
              </a:buClr>
              <a:buSzPts val="1200"/>
              <a:buNone/>
              <a:defRPr sz="1200">
                <a:solidFill>
                  <a:srgbClr val="888888"/>
                </a:solidFill>
              </a:defRPr>
            </a:lvl4pPr>
            <a:lvl5pPr indent="-228600" lvl="4" marL="2286000" rtl="0" algn="l">
              <a:lnSpc>
                <a:spcPct val="90000"/>
              </a:lnSpc>
              <a:spcBef>
                <a:spcPts val="400"/>
              </a:spcBef>
              <a:spcAft>
                <a:spcPts val="0"/>
              </a:spcAft>
              <a:buClr>
                <a:srgbClr val="888888"/>
              </a:buClr>
              <a:buSzPts val="1200"/>
              <a:buNone/>
              <a:defRPr sz="1200">
                <a:solidFill>
                  <a:srgbClr val="888888"/>
                </a:solidFill>
              </a:defRPr>
            </a:lvl5pPr>
            <a:lvl6pPr indent="-228600" lvl="5" marL="2743200" rtl="0" algn="l">
              <a:lnSpc>
                <a:spcPct val="90000"/>
              </a:lnSpc>
              <a:spcBef>
                <a:spcPts val="400"/>
              </a:spcBef>
              <a:spcAft>
                <a:spcPts val="0"/>
              </a:spcAft>
              <a:buClr>
                <a:srgbClr val="888888"/>
              </a:buClr>
              <a:buSzPts val="1200"/>
              <a:buNone/>
              <a:defRPr sz="1200">
                <a:solidFill>
                  <a:srgbClr val="888888"/>
                </a:solidFill>
              </a:defRPr>
            </a:lvl6pPr>
            <a:lvl7pPr indent="-228600" lvl="6" marL="3200400" rtl="0" algn="l">
              <a:lnSpc>
                <a:spcPct val="90000"/>
              </a:lnSpc>
              <a:spcBef>
                <a:spcPts val="400"/>
              </a:spcBef>
              <a:spcAft>
                <a:spcPts val="0"/>
              </a:spcAft>
              <a:buClr>
                <a:srgbClr val="888888"/>
              </a:buClr>
              <a:buSzPts val="1200"/>
              <a:buNone/>
              <a:defRPr sz="1200">
                <a:solidFill>
                  <a:srgbClr val="888888"/>
                </a:solidFill>
              </a:defRPr>
            </a:lvl7pPr>
            <a:lvl8pPr indent="-228600" lvl="7" marL="3657600" rtl="0" algn="l">
              <a:lnSpc>
                <a:spcPct val="90000"/>
              </a:lnSpc>
              <a:spcBef>
                <a:spcPts val="400"/>
              </a:spcBef>
              <a:spcAft>
                <a:spcPts val="0"/>
              </a:spcAft>
              <a:buClr>
                <a:srgbClr val="888888"/>
              </a:buClr>
              <a:buSzPts val="1200"/>
              <a:buNone/>
              <a:defRPr sz="1200">
                <a:solidFill>
                  <a:srgbClr val="888888"/>
                </a:solidFill>
              </a:defRPr>
            </a:lvl8pPr>
            <a:lvl9pPr indent="-228600" lvl="8" marL="4114800" rtl="0" algn="l">
              <a:lnSpc>
                <a:spcPct val="90000"/>
              </a:lnSpc>
              <a:spcBef>
                <a:spcPts val="400"/>
              </a:spcBef>
              <a:spcAft>
                <a:spcPts val="0"/>
              </a:spcAft>
              <a:buClr>
                <a:srgbClr val="888888"/>
              </a:buClr>
              <a:buSzPts val="1200"/>
              <a:buNone/>
              <a:defRPr sz="1200">
                <a:solidFill>
                  <a:srgbClr val="888888"/>
                </a:solidFill>
              </a:defRPr>
            </a:lvl9pPr>
          </a:lstStyle>
          <a:p/>
        </p:txBody>
      </p:sp>
      <p:pic>
        <p:nvPicPr>
          <p:cNvPr descr="Une image contenant texte, horloge&#10;&#10;Description générée automatiquement" id="81" name="Google Shape;81;p18"/>
          <p:cNvPicPr preferRelativeResize="0"/>
          <p:nvPr/>
        </p:nvPicPr>
        <p:blipFill rotWithShape="1">
          <a:blip r:embed="rId2">
            <a:alphaModFix/>
          </a:blip>
          <a:srcRect b="0" l="6226" r="0" t="0"/>
          <a:stretch/>
        </p:blipFill>
        <p:spPr>
          <a:xfrm>
            <a:off x="0" y="4152899"/>
            <a:ext cx="1294028" cy="992677"/>
          </a:xfrm>
          <a:prstGeom prst="rect">
            <a:avLst/>
          </a:prstGeom>
          <a:noFill/>
          <a:ln>
            <a:noFill/>
          </a:ln>
        </p:spPr>
      </p:pic>
      <p:pic>
        <p:nvPicPr>
          <p:cNvPr id="82" name="Google Shape;82;p18"/>
          <p:cNvPicPr preferRelativeResize="0"/>
          <p:nvPr/>
        </p:nvPicPr>
        <p:blipFill rotWithShape="1">
          <a:blip r:embed="rId3">
            <a:alphaModFix/>
          </a:blip>
          <a:srcRect b="0" l="0" r="0" t="0"/>
          <a:stretch/>
        </p:blipFill>
        <p:spPr>
          <a:xfrm>
            <a:off x="8238985" y="4093177"/>
            <a:ext cx="762545" cy="952012"/>
          </a:xfrm>
          <a:prstGeom prst="rect">
            <a:avLst/>
          </a:prstGeom>
          <a:noFill/>
          <a:ln>
            <a:noFill/>
          </a:ln>
        </p:spPr>
      </p:pic>
      <p:sp>
        <p:nvSpPr>
          <p:cNvPr id="83" name="Google Shape;83;p18"/>
          <p:cNvSpPr txBox="1"/>
          <p:nvPr>
            <p:ph idx="11" type="ftr"/>
          </p:nvPr>
        </p:nvSpPr>
        <p:spPr>
          <a:xfrm>
            <a:off x="2924377" y="4795142"/>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b="0" i="0" sz="800">
                <a:solidFill>
                  <a:srgbClr val="3A4280"/>
                </a:solidFill>
                <a:latin typeface="Montserrat"/>
                <a:ea typeface="Montserrat"/>
                <a:cs typeface="Montserrat"/>
                <a:sym typeface="Montserrat"/>
              </a:defRPr>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cxnSp>
        <p:nvCxnSpPr>
          <p:cNvPr id="84" name="Google Shape;84;p18"/>
          <p:cNvCxnSpPr/>
          <p:nvPr/>
        </p:nvCxnSpPr>
        <p:spPr>
          <a:xfrm rot="10800000">
            <a:off x="1208880" y="4767263"/>
            <a:ext cx="6822600" cy="0"/>
          </a:xfrm>
          <a:prstGeom prst="straightConnector1">
            <a:avLst/>
          </a:prstGeom>
          <a:noFill/>
          <a:ln cap="flat" cmpd="sng" w="19050">
            <a:solidFill>
              <a:srgbClr val="356370"/>
            </a:solidFill>
            <a:prstDash val="solid"/>
            <a:miter lim="800000"/>
            <a:headEnd len="sm" w="sm" type="none"/>
            <a:tailEnd len="sm" w="sm" type="none"/>
          </a:ln>
        </p:spPr>
      </p:cxnSp>
      <p:pic>
        <p:nvPicPr>
          <p:cNvPr descr="Une image contenant horloge&#10;&#10;Description générée automatiquement" id="85" name="Google Shape;85;p18"/>
          <p:cNvPicPr preferRelativeResize="0"/>
          <p:nvPr/>
        </p:nvPicPr>
        <p:blipFill rotWithShape="1">
          <a:blip r:embed="rId4">
            <a:alphaModFix/>
          </a:blip>
          <a:srcRect b="6533" l="42722" r="0" t="0"/>
          <a:stretch/>
        </p:blipFill>
        <p:spPr>
          <a:xfrm rot="10800000">
            <a:off x="7694527" y="0"/>
            <a:ext cx="1449472" cy="909099"/>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e de fin">
  <p:cSld name="Diapositive de fin">
    <p:spTree>
      <p:nvGrpSpPr>
        <p:cNvPr id="86" name="Shape 86"/>
        <p:cNvGrpSpPr/>
        <p:nvPr/>
      </p:nvGrpSpPr>
      <p:grpSpPr>
        <a:xfrm>
          <a:off x="0" y="0"/>
          <a:ext cx="0" cy="0"/>
          <a:chOff x="0" y="0"/>
          <a:chExt cx="0" cy="0"/>
        </a:xfrm>
      </p:grpSpPr>
      <p:pic>
        <p:nvPicPr>
          <p:cNvPr id="87" name="Google Shape;87;p19"/>
          <p:cNvPicPr preferRelativeResize="0"/>
          <p:nvPr/>
        </p:nvPicPr>
        <p:blipFill rotWithShape="1">
          <a:blip r:embed="rId2">
            <a:alphaModFix/>
          </a:blip>
          <a:srcRect b="0" l="0" r="0" t="0"/>
          <a:stretch/>
        </p:blipFill>
        <p:spPr>
          <a:xfrm>
            <a:off x="1072605" y="1604051"/>
            <a:ext cx="3216206" cy="1167632"/>
          </a:xfrm>
          <a:prstGeom prst="rect">
            <a:avLst/>
          </a:prstGeom>
          <a:noFill/>
          <a:ln>
            <a:noFill/>
          </a:ln>
        </p:spPr>
      </p:pic>
      <p:sp>
        <p:nvSpPr>
          <p:cNvPr id="88" name="Google Shape;88;p19"/>
          <p:cNvSpPr txBox="1"/>
          <p:nvPr/>
        </p:nvSpPr>
        <p:spPr>
          <a:xfrm>
            <a:off x="5739270" y="1477996"/>
            <a:ext cx="2385600" cy="1254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fr" sz="1100">
                <a:solidFill>
                  <a:srgbClr val="356370"/>
                </a:solidFill>
                <a:latin typeface="Montserrat"/>
                <a:ea typeface="Montserrat"/>
                <a:cs typeface="Montserrat"/>
                <a:sym typeface="Montserrat"/>
              </a:rPr>
              <a:t>Résidence l’Art du Temps</a:t>
            </a:r>
            <a:endParaRPr sz="1100"/>
          </a:p>
          <a:p>
            <a:pPr indent="0" lvl="0" marL="0" marR="0" rtl="0" algn="l">
              <a:spcBef>
                <a:spcPts val="0"/>
              </a:spcBef>
              <a:spcAft>
                <a:spcPts val="0"/>
              </a:spcAft>
              <a:buNone/>
            </a:pPr>
            <a:r>
              <a:rPr lang="fr" sz="1100">
                <a:solidFill>
                  <a:srgbClr val="356370"/>
                </a:solidFill>
                <a:latin typeface="Montserrat"/>
                <a:ea typeface="Montserrat"/>
                <a:cs typeface="Montserrat"/>
                <a:sym typeface="Montserrat"/>
              </a:rPr>
              <a:t>16 rue Cluzeau</a:t>
            </a:r>
            <a:endParaRPr sz="1100">
              <a:solidFill>
                <a:srgbClr val="356370"/>
              </a:solidFill>
              <a:latin typeface="Montserrat"/>
              <a:ea typeface="Montserrat"/>
              <a:cs typeface="Montserrat"/>
              <a:sym typeface="Montserrat"/>
            </a:endParaRPr>
          </a:p>
          <a:p>
            <a:pPr indent="0" lvl="0" marL="0" marR="0" rtl="0" algn="l">
              <a:spcBef>
                <a:spcPts val="0"/>
              </a:spcBef>
              <a:spcAft>
                <a:spcPts val="0"/>
              </a:spcAft>
              <a:buNone/>
            </a:pPr>
            <a:r>
              <a:rPr lang="fr" sz="1100">
                <a:solidFill>
                  <a:srgbClr val="356370"/>
                </a:solidFill>
                <a:latin typeface="Montserrat"/>
                <a:ea typeface="Montserrat"/>
                <a:cs typeface="Montserrat"/>
                <a:sym typeface="Montserrat"/>
              </a:rPr>
              <a:t>87170 ISLE</a:t>
            </a:r>
            <a:endParaRPr sz="1100"/>
          </a:p>
          <a:p>
            <a:pPr indent="0" lvl="0" marL="0" marR="0" rtl="0" algn="l">
              <a:spcBef>
                <a:spcPts val="0"/>
              </a:spcBef>
              <a:spcAft>
                <a:spcPts val="0"/>
              </a:spcAft>
              <a:buNone/>
            </a:pPr>
            <a:r>
              <a:t/>
            </a:r>
            <a:endParaRPr sz="1100">
              <a:solidFill>
                <a:srgbClr val="356370"/>
              </a:solidFill>
              <a:latin typeface="Montserrat"/>
              <a:ea typeface="Montserrat"/>
              <a:cs typeface="Montserrat"/>
              <a:sym typeface="Montserrat"/>
            </a:endParaRPr>
          </a:p>
          <a:p>
            <a:pPr indent="0" lvl="0" marL="0" marR="0" rtl="0" algn="l">
              <a:spcBef>
                <a:spcPts val="0"/>
              </a:spcBef>
              <a:spcAft>
                <a:spcPts val="0"/>
              </a:spcAft>
              <a:buNone/>
            </a:pPr>
            <a:r>
              <a:rPr b="1" lang="fr" sz="1100">
                <a:solidFill>
                  <a:srgbClr val="356370"/>
                </a:solidFill>
                <a:latin typeface="Montserrat SemiBold"/>
                <a:ea typeface="Montserrat SemiBold"/>
                <a:cs typeface="Montserrat SemiBold"/>
                <a:sym typeface="Montserrat SemiBold"/>
              </a:rPr>
              <a:t>05 55 78 64 36</a:t>
            </a:r>
            <a:endParaRPr sz="1100"/>
          </a:p>
          <a:p>
            <a:pPr indent="0" lvl="0" marL="0" marR="0" rtl="0" algn="l">
              <a:spcBef>
                <a:spcPts val="0"/>
              </a:spcBef>
              <a:spcAft>
                <a:spcPts val="0"/>
              </a:spcAft>
              <a:buNone/>
            </a:pPr>
            <a:r>
              <a:t/>
            </a:r>
            <a:endParaRPr b="1" sz="1100">
              <a:solidFill>
                <a:srgbClr val="356370"/>
              </a:solidFill>
              <a:latin typeface="Montserrat SemiBold"/>
              <a:ea typeface="Montserrat SemiBold"/>
              <a:cs typeface="Montserrat SemiBold"/>
              <a:sym typeface="Montserrat SemiBold"/>
            </a:endParaRPr>
          </a:p>
          <a:p>
            <a:pPr indent="0" lvl="0" marL="0" marR="0" rtl="0" algn="l">
              <a:spcBef>
                <a:spcPts val="0"/>
              </a:spcBef>
              <a:spcAft>
                <a:spcPts val="0"/>
              </a:spcAft>
              <a:buNone/>
            </a:pPr>
            <a:r>
              <a:rPr b="1" lang="fr" sz="1100">
                <a:solidFill>
                  <a:srgbClr val="356370"/>
                </a:solidFill>
                <a:latin typeface="Montserrat SemiBold"/>
                <a:ea typeface="Montserrat SemiBold"/>
                <a:cs typeface="Montserrat SemiBold"/>
                <a:sym typeface="Montserrat SemiBold"/>
              </a:rPr>
              <a:t>contact@cerenut.fr</a:t>
            </a:r>
            <a:endParaRPr sz="1100"/>
          </a:p>
        </p:txBody>
      </p:sp>
      <p:cxnSp>
        <p:nvCxnSpPr>
          <p:cNvPr id="89" name="Google Shape;89;p19"/>
          <p:cNvCxnSpPr/>
          <p:nvPr/>
        </p:nvCxnSpPr>
        <p:spPr>
          <a:xfrm>
            <a:off x="4987128" y="1460316"/>
            <a:ext cx="0" cy="1825500"/>
          </a:xfrm>
          <a:prstGeom prst="straightConnector1">
            <a:avLst/>
          </a:prstGeom>
          <a:noFill/>
          <a:ln cap="flat" cmpd="sng" w="19050">
            <a:solidFill>
              <a:srgbClr val="356370"/>
            </a:solidFill>
            <a:prstDash val="solid"/>
            <a:miter lim="800000"/>
            <a:headEnd len="sm" w="sm" type="none"/>
            <a:tailEnd len="sm" w="sm" type="none"/>
          </a:ln>
        </p:spPr>
      </p:cxnSp>
      <p:pic>
        <p:nvPicPr>
          <p:cNvPr descr="Une image contenant horloge&#10;&#10;Description générée automatiquement" id="90" name="Google Shape;90;p19"/>
          <p:cNvPicPr preferRelativeResize="0"/>
          <p:nvPr/>
        </p:nvPicPr>
        <p:blipFill rotWithShape="1">
          <a:blip r:embed="rId3">
            <a:alphaModFix/>
          </a:blip>
          <a:srcRect b="0" l="0" r="0" t="0"/>
          <a:stretch/>
        </p:blipFill>
        <p:spPr>
          <a:xfrm>
            <a:off x="-151615" y="3175171"/>
            <a:ext cx="6172060" cy="2372153"/>
          </a:xfrm>
          <a:prstGeom prst="rect">
            <a:avLst/>
          </a:prstGeom>
          <a:noFill/>
          <a:ln>
            <a:noFill/>
          </a:ln>
        </p:spPr>
      </p:pic>
      <p:sp>
        <p:nvSpPr>
          <p:cNvPr id="91" name="Google Shape;91;p19"/>
          <p:cNvSpPr txBox="1"/>
          <p:nvPr/>
        </p:nvSpPr>
        <p:spPr>
          <a:xfrm>
            <a:off x="5685448" y="2918767"/>
            <a:ext cx="3270300" cy="4386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4DB9A9"/>
              </a:buClr>
              <a:buSzPts val="2400"/>
              <a:buFont typeface="Signika Negative SemiBold"/>
              <a:buNone/>
            </a:pPr>
            <a:r>
              <a:rPr b="1" lang="fr" sz="2400">
                <a:solidFill>
                  <a:srgbClr val="4DB9A9"/>
                </a:solidFill>
                <a:latin typeface="Signika Negative SemiBold"/>
                <a:ea typeface="Signika Negative SemiBold"/>
                <a:cs typeface="Signika Negative SemiBold"/>
                <a:sym typeface="Signika Negative SemiBold"/>
              </a:rPr>
              <a:t>www.cerenut.fr</a:t>
            </a:r>
            <a:endParaRPr b="1" sz="3000">
              <a:solidFill>
                <a:srgbClr val="4DB9A9"/>
              </a:solidFill>
              <a:latin typeface="Signika Negative SemiBold"/>
              <a:ea typeface="Signika Negative SemiBold"/>
              <a:cs typeface="Signika Negative SemiBold"/>
              <a:sym typeface="Signika Negative SemiBo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0 1">
  <p:cSld name="TITLE_AND_BODY_2">
    <p:spTree>
      <p:nvGrpSpPr>
        <p:cNvPr id="20" name="Shape 20"/>
        <p:cNvGrpSpPr/>
        <p:nvPr/>
      </p:nvGrpSpPr>
      <p:grpSpPr>
        <a:xfrm>
          <a:off x="0" y="0"/>
          <a:ext cx="0" cy="0"/>
          <a:chOff x="0" y="0"/>
          <a:chExt cx="0" cy="0"/>
        </a:xfrm>
      </p:grpSpPr>
      <p:sp>
        <p:nvSpPr>
          <p:cNvPr id="21" name="Google Shape;21;p5"/>
          <p:cNvSpPr txBox="1"/>
          <p:nvPr>
            <p:ph idx="12" type="sldNum"/>
          </p:nvPr>
        </p:nvSpPr>
        <p:spPr>
          <a:xfrm>
            <a:off x="8559801" y="4783454"/>
            <a:ext cx="126900" cy="1539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88888"/>
              </a:buClr>
              <a:buSzPts val="700"/>
              <a:buFont typeface="Calibri"/>
              <a:buNone/>
              <a:defRPr b="0" i="0" sz="10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888888"/>
              </a:buClr>
              <a:buSzPts val="700"/>
              <a:buFont typeface="Calibri"/>
              <a:buNone/>
              <a:defRPr b="0" i="0" sz="10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888888"/>
              </a:buClr>
              <a:buSzPts val="700"/>
              <a:buFont typeface="Calibri"/>
              <a:buNone/>
              <a:defRPr b="0" i="0" sz="10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888888"/>
              </a:buClr>
              <a:buSzPts val="700"/>
              <a:buFont typeface="Calibri"/>
              <a:buNone/>
              <a:defRPr b="0" i="0" sz="10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888888"/>
              </a:buClr>
              <a:buSzPts val="700"/>
              <a:buFont typeface="Calibri"/>
              <a:buNone/>
              <a:defRPr b="0" i="0" sz="10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888888"/>
              </a:buClr>
              <a:buSzPts val="700"/>
              <a:buFont typeface="Calibri"/>
              <a:buNone/>
              <a:defRPr b="0" i="0" sz="10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888888"/>
              </a:buClr>
              <a:buSzPts val="700"/>
              <a:buFont typeface="Calibri"/>
              <a:buNone/>
              <a:defRPr b="0" i="0" sz="10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888888"/>
              </a:buClr>
              <a:buSzPts val="700"/>
              <a:buFont typeface="Calibri"/>
              <a:buNone/>
              <a:defRPr b="0" i="0" sz="10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888888"/>
              </a:buClr>
              <a:buSzPts val="700"/>
              <a:buFont typeface="Calibri"/>
              <a:buNone/>
              <a:defRPr b="0" i="0" sz="10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solidFill>
                <a:schemeClr val="dk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4" name="Google Shape;24;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8" name="Google Shape;28;p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9" name="Google Shape;29;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 name="Google Shape;32;p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1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1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1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2" name="Google Shape;4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3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3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3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2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32.jpg"/><Relationship Id="rId4" Type="http://schemas.openxmlformats.org/officeDocument/2006/relationships/image" Target="../media/image31.png"/><Relationship Id="rId5" Type="http://schemas.openxmlformats.org/officeDocument/2006/relationships/image" Target="../media/image25.png"/><Relationship Id="rId6" Type="http://schemas.openxmlformats.org/officeDocument/2006/relationships/image" Target="../media/image3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hyperlink" Target="http://www.cerenut.fr/"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 Id="rId3" Type="http://schemas.openxmlformats.org/officeDocument/2006/relationships/hyperlink" Target="http://drive.google.com/file/d/16HvIeqY1Ep-4POkUvsrG2iuVLRNr6Q0D/view" TargetMode="External"/><Relationship Id="rId4" Type="http://schemas.openxmlformats.org/officeDocument/2006/relationships/image" Target="../media/image2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image" Target="../media/image18.jpg"/><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ma-cantine-1.gitbook.io/ma-cantine-egalim/les-ressources-pour-les-etablissements-de-sante-et-medico-sociaux."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3.jp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20"/>
          <p:cNvPicPr preferRelativeResize="0"/>
          <p:nvPr/>
        </p:nvPicPr>
        <p:blipFill rotWithShape="1">
          <a:blip r:embed="rId3">
            <a:alphaModFix/>
          </a:blip>
          <a:srcRect b="0" l="0" r="0" t="0"/>
          <a:stretch/>
        </p:blipFill>
        <p:spPr>
          <a:xfrm>
            <a:off x="308400" y="195800"/>
            <a:ext cx="1968601" cy="618000"/>
          </a:xfrm>
          <a:prstGeom prst="rect">
            <a:avLst/>
          </a:prstGeom>
          <a:noFill/>
          <a:ln>
            <a:noFill/>
          </a:ln>
        </p:spPr>
      </p:pic>
      <p:sp>
        <p:nvSpPr>
          <p:cNvPr id="97" name="Google Shape;97;p20"/>
          <p:cNvSpPr txBox="1"/>
          <p:nvPr/>
        </p:nvSpPr>
        <p:spPr>
          <a:xfrm>
            <a:off x="980599" y="1350225"/>
            <a:ext cx="7316700" cy="631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i="0" lang="fr" sz="2900" u="none" cap="none" strike="noStrike">
                <a:solidFill>
                  <a:srgbClr val="000000"/>
                </a:solidFill>
                <a:latin typeface="Raleway"/>
                <a:ea typeface="Raleway"/>
                <a:cs typeface="Raleway"/>
                <a:sym typeface="Raleway"/>
              </a:rPr>
              <a:t>ma-cantine.agriculture.gouv.fr</a:t>
            </a:r>
            <a:endParaRPr b="1" i="0" sz="2900" u="none" cap="none" strike="noStrike">
              <a:solidFill>
                <a:srgbClr val="000000"/>
              </a:solidFill>
              <a:latin typeface="Raleway"/>
              <a:ea typeface="Raleway"/>
              <a:cs typeface="Raleway"/>
              <a:sym typeface="Raleway"/>
            </a:endParaRPr>
          </a:p>
        </p:txBody>
      </p:sp>
      <p:sp>
        <p:nvSpPr>
          <p:cNvPr id="98" name="Google Shape;98;p20"/>
          <p:cNvSpPr txBox="1"/>
          <p:nvPr/>
        </p:nvSpPr>
        <p:spPr>
          <a:xfrm>
            <a:off x="779125" y="2147775"/>
            <a:ext cx="7554300" cy="1418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lang="fr" sz="1800">
                <a:latin typeface="Montserrat"/>
                <a:ea typeface="Montserrat"/>
                <a:cs typeface="Montserrat"/>
                <a:sym typeface="Montserrat"/>
              </a:rPr>
              <a:t>comment engager sa démarche EGAlim en EHPAD ? </a:t>
            </a:r>
            <a:endParaRPr b="0" i="0" sz="18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lang="fr" sz="1800">
                <a:latin typeface="Montserrat SemiBold"/>
                <a:ea typeface="Montserrat SemiBold"/>
                <a:cs typeface="Montserrat SemiBold"/>
                <a:sym typeface="Montserrat SemiBold"/>
              </a:rPr>
              <a:t>septembre 2023</a:t>
            </a:r>
            <a:endParaRPr b="0" i="0" sz="1800" u="none" cap="none" strike="noStrike">
              <a:solidFill>
                <a:srgbClr val="000000"/>
              </a:solidFill>
              <a:latin typeface="Montserrat SemiBold"/>
              <a:ea typeface="Montserrat SemiBold"/>
              <a:cs typeface="Montserrat SemiBold"/>
              <a:sym typeface="Montserrat SemiBold"/>
            </a:endParaRPr>
          </a:p>
        </p:txBody>
      </p:sp>
      <p:sp>
        <p:nvSpPr>
          <p:cNvPr id="99" name="Google Shape;99;p20"/>
          <p:cNvSpPr txBox="1"/>
          <p:nvPr/>
        </p:nvSpPr>
        <p:spPr>
          <a:xfrm>
            <a:off x="5401775" y="3986800"/>
            <a:ext cx="4854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b="0" i="0" lang="fr" sz="2600" u="none" cap="none" strike="noStrike">
                <a:solidFill>
                  <a:srgbClr val="000000"/>
                </a:solidFill>
                <a:latin typeface="Arial"/>
                <a:ea typeface="Arial"/>
                <a:cs typeface="Arial"/>
                <a:sym typeface="Arial"/>
              </a:rPr>
              <a:t>🎙️</a:t>
            </a:r>
            <a:endParaRPr b="0" i="0" sz="2600" u="none" cap="none" strike="noStrike">
              <a:solidFill>
                <a:srgbClr val="000000"/>
              </a:solidFill>
              <a:latin typeface="Arial"/>
              <a:ea typeface="Arial"/>
              <a:cs typeface="Arial"/>
              <a:sym typeface="Arial"/>
            </a:endParaRPr>
          </a:p>
        </p:txBody>
      </p:sp>
      <p:sp>
        <p:nvSpPr>
          <p:cNvPr id="100" name="Google Shape;100;p20"/>
          <p:cNvSpPr txBox="1"/>
          <p:nvPr/>
        </p:nvSpPr>
        <p:spPr>
          <a:xfrm>
            <a:off x="5887175" y="3986800"/>
            <a:ext cx="2658300" cy="44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t>Pauline EYHERABIDE</a:t>
            </a:r>
            <a:endParaRPr/>
          </a:p>
          <a:p>
            <a:pPr indent="0" lvl="0" marL="0" rtl="0" algn="l">
              <a:spcBef>
                <a:spcPts val="0"/>
              </a:spcBef>
              <a:spcAft>
                <a:spcPts val="0"/>
              </a:spcAft>
              <a:buNone/>
            </a:pPr>
            <a:r>
              <a:rPr lang="fr"/>
              <a:t>Valérie MERLE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9"/>
          <p:cNvSpPr txBox="1"/>
          <p:nvPr>
            <p:ph idx="11" type="ftr"/>
          </p:nvPr>
        </p:nvSpPr>
        <p:spPr>
          <a:xfrm>
            <a:off x="128907" y="4767263"/>
            <a:ext cx="3429000" cy="2739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fr"/>
              <a:t>Nutri-Culture©2023 - Reproduction interdite</a:t>
            </a:r>
            <a:endParaRPr/>
          </a:p>
        </p:txBody>
      </p:sp>
      <p:sp>
        <p:nvSpPr>
          <p:cNvPr id="183" name="Google Shape;183;p29"/>
          <p:cNvSpPr txBox="1"/>
          <p:nvPr>
            <p:ph idx="12" type="sldNum"/>
          </p:nvPr>
        </p:nvSpPr>
        <p:spPr>
          <a:xfrm>
            <a:off x="6852088"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fr"/>
              <a:t>‹#›</a:t>
            </a:fld>
            <a:endParaRPr/>
          </a:p>
        </p:txBody>
      </p:sp>
      <p:sp>
        <p:nvSpPr>
          <p:cNvPr id="184" name="Google Shape;184;p29"/>
          <p:cNvSpPr/>
          <p:nvPr/>
        </p:nvSpPr>
        <p:spPr>
          <a:xfrm>
            <a:off x="461564" y="0"/>
            <a:ext cx="591000" cy="1201500"/>
          </a:xfrm>
          <a:prstGeom prst="rect">
            <a:avLst/>
          </a:prstGeom>
          <a:solidFill>
            <a:schemeClr val="accent1"/>
          </a:solidFill>
          <a:ln>
            <a:noFill/>
          </a:ln>
          <a:effectLst>
            <a:outerShdw blurRad="50800" rotWithShape="0" algn="tl" dir="2700000" dist="38100">
              <a:srgbClr val="000000">
                <a:alpha val="4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pic>
        <p:nvPicPr>
          <p:cNvPr descr="Une image contenant Visage humain, obscurité, homme, verres&#10;&#10;Description générée automatiquement" id="185" name="Google Shape;185;p29"/>
          <p:cNvPicPr preferRelativeResize="0"/>
          <p:nvPr/>
        </p:nvPicPr>
        <p:blipFill rotWithShape="1">
          <a:blip r:embed="rId3">
            <a:alphaModFix/>
          </a:blip>
          <a:srcRect b="11759" l="6979" r="3543" t="15787"/>
          <a:stretch/>
        </p:blipFill>
        <p:spPr>
          <a:xfrm>
            <a:off x="845675" y="247090"/>
            <a:ext cx="7452652" cy="426608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30"/>
          <p:cNvPicPr preferRelativeResize="0"/>
          <p:nvPr>
            <p:ph idx="2" type="pic"/>
          </p:nvPr>
        </p:nvPicPr>
        <p:blipFill rotWithShape="1">
          <a:blip r:embed="rId3">
            <a:alphaModFix/>
          </a:blip>
          <a:srcRect b="18231" l="0" r="0" t="8341"/>
          <a:stretch/>
        </p:blipFill>
        <p:spPr>
          <a:xfrm>
            <a:off x="481013" y="342900"/>
            <a:ext cx="8181979" cy="4008415"/>
          </a:xfrm>
          <a:prstGeom prst="rect">
            <a:avLst/>
          </a:prstGeom>
          <a:noFill/>
          <a:ln>
            <a:noFill/>
          </a:ln>
        </p:spPr>
      </p:pic>
      <p:sp>
        <p:nvSpPr>
          <p:cNvPr id="191" name="Google Shape;191;p30"/>
          <p:cNvSpPr/>
          <p:nvPr/>
        </p:nvSpPr>
        <p:spPr>
          <a:xfrm>
            <a:off x="481013" y="2242567"/>
            <a:ext cx="8181900" cy="1439100"/>
          </a:xfrm>
          <a:prstGeom prst="rect">
            <a:avLst/>
          </a:prstGeom>
          <a:solidFill>
            <a:srgbClr val="002D3A">
              <a:alpha val="698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92" name="Google Shape;192;p30"/>
          <p:cNvSpPr txBox="1"/>
          <p:nvPr>
            <p:ph idx="11" type="ftr"/>
          </p:nvPr>
        </p:nvSpPr>
        <p:spPr>
          <a:xfrm>
            <a:off x="419419" y="4767263"/>
            <a:ext cx="3429000" cy="2739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fr"/>
              <a:t>Nutri-Culture©2023 - Reproduction interdite</a:t>
            </a:r>
            <a:endParaRPr/>
          </a:p>
        </p:txBody>
      </p:sp>
      <p:sp>
        <p:nvSpPr>
          <p:cNvPr id="193" name="Google Shape;193;p30"/>
          <p:cNvSpPr txBox="1"/>
          <p:nvPr>
            <p:ph idx="12" type="sldNum"/>
          </p:nvPr>
        </p:nvSpPr>
        <p:spPr>
          <a:xfrm>
            <a:off x="6752075"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fr"/>
              <a:t>‹#›</a:t>
            </a:fld>
            <a:endParaRPr/>
          </a:p>
        </p:txBody>
      </p:sp>
      <p:sp>
        <p:nvSpPr>
          <p:cNvPr id="194" name="Google Shape;194;p30"/>
          <p:cNvSpPr txBox="1"/>
          <p:nvPr>
            <p:ph type="title"/>
          </p:nvPr>
        </p:nvSpPr>
        <p:spPr>
          <a:xfrm>
            <a:off x="3750733" y="2168014"/>
            <a:ext cx="3127500" cy="14667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3300"/>
              <a:buFont typeface="Poppins"/>
              <a:buNone/>
            </a:pPr>
            <a:r>
              <a:rPr lang="fr"/>
              <a:t>01</a:t>
            </a:r>
            <a:br>
              <a:rPr lang="fr"/>
            </a:br>
            <a:r>
              <a:rPr b="0" lang="fr" sz="1400">
                <a:latin typeface="Poppins ExtraLight"/>
                <a:ea typeface="Poppins ExtraLight"/>
                <a:cs typeface="Poppins ExtraLight"/>
                <a:sym typeface="Poppins ExtraLight"/>
              </a:rPr>
              <a:t>Est un </a:t>
            </a:r>
            <a:r>
              <a:rPr lang="fr" sz="1400"/>
              <a:t>bureau d’expertise</a:t>
            </a:r>
            <a:br>
              <a:rPr b="0" lang="fr" sz="1400">
                <a:latin typeface="Poppins ExtraLight"/>
                <a:ea typeface="Poppins ExtraLight"/>
                <a:cs typeface="Poppins ExtraLight"/>
                <a:sym typeface="Poppins ExtraLight"/>
              </a:rPr>
            </a:br>
            <a:r>
              <a:rPr b="0" lang="fr" sz="1400">
                <a:latin typeface="Poppins ExtraLight"/>
                <a:ea typeface="Poppins ExtraLight"/>
                <a:cs typeface="Poppins ExtraLight"/>
                <a:sym typeface="Poppins ExtraLight"/>
              </a:rPr>
              <a:t>qui accompagne la performance</a:t>
            </a:r>
            <a:br>
              <a:rPr b="0" lang="fr" sz="1400">
                <a:latin typeface="Poppins ExtraLight"/>
                <a:ea typeface="Poppins ExtraLight"/>
                <a:cs typeface="Poppins ExtraLight"/>
                <a:sym typeface="Poppins ExtraLight"/>
              </a:rPr>
            </a:br>
            <a:r>
              <a:rPr b="0" lang="fr" sz="1400">
                <a:latin typeface="Poppins ExtraLight"/>
                <a:ea typeface="Poppins ExtraLight"/>
                <a:cs typeface="Poppins ExtraLight"/>
                <a:sym typeface="Poppins ExtraLight"/>
              </a:rPr>
              <a:t>de vos systèmes de restauration </a:t>
            </a:r>
            <a:endParaRPr b="0">
              <a:latin typeface="Poppins ExtraLight"/>
              <a:ea typeface="Poppins ExtraLight"/>
              <a:cs typeface="Poppins ExtraLight"/>
              <a:sym typeface="Poppins ExtraLight"/>
            </a:endParaRPr>
          </a:p>
        </p:txBody>
      </p:sp>
      <p:sp>
        <p:nvSpPr>
          <p:cNvPr id="195" name="Google Shape;195;p30"/>
          <p:cNvSpPr txBox="1"/>
          <p:nvPr/>
        </p:nvSpPr>
        <p:spPr>
          <a:xfrm>
            <a:off x="850905" y="2444547"/>
            <a:ext cx="2460000" cy="913500"/>
          </a:xfrm>
          <a:prstGeom prst="rect">
            <a:avLst/>
          </a:prstGeom>
          <a:noFill/>
          <a:ln>
            <a:noFill/>
          </a:ln>
        </p:spPr>
        <p:txBody>
          <a:bodyPr anchorCtr="0" anchor="ctr" bIns="34275" lIns="68575" spcFirstLastPara="1" rIns="68575" wrap="square" tIns="34275">
            <a:normAutofit/>
          </a:bodyPr>
          <a:lstStyle/>
          <a:p>
            <a:pPr indent="0" lvl="0" marL="0" marR="0" rtl="0" algn="r">
              <a:lnSpc>
                <a:spcPct val="90000"/>
              </a:lnSpc>
              <a:spcBef>
                <a:spcPts val="0"/>
              </a:spcBef>
              <a:spcAft>
                <a:spcPts val="0"/>
              </a:spcAft>
              <a:buClr>
                <a:schemeClr val="lt1"/>
              </a:buClr>
              <a:buSzPts val="2400"/>
              <a:buFont typeface="Poppins"/>
              <a:buNone/>
            </a:pPr>
            <a:r>
              <a:rPr b="1" i="0" lang="fr" sz="2400" u="none" cap="none" strike="noStrike">
                <a:solidFill>
                  <a:schemeClr val="lt1"/>
                </a:solidFill>
                <a:latin typeface="Poppins"/>
                <a:ea typeface="Poppins"/>
                <a:cs typeface="Poppins"/>
                <a:sym typeface="Poppins"/>
              </a:rPr>
              <a:t>Nutri-Culture</a:t>
            </a:r>
            <a:endParaRPr b="0" i="0" sz="2400" u="none" cap="none" strike="noStrike">
              <a:solidFill>
                <a:schemeClr val="lt1"/>
              </a:solidFill>
              <a:latin typeface="Poppins ExtraLight"/>
              <a:ea typeface="Poppins ExtraLight"/>
              <a:cs typeface="Poppins ExtraLight"/>
              <a:sym typeface="Poppins ExtraLight"/>
            </a:endParaRPr>
          </a:p>
        </p:txBody>
      </p:sp>
      <p:grpSp>
        <p:nvGrpSpPr>
          <p:cNvPr id="196" name="Google Shape;196;p30"/>
          <p:cNvGrpSpPr/>
          <p:nvPr/>
        </p:nvGrpSpPr>
        <p:grpSpPr>
          <a:xfrm>
            <a:off x="3885155" y="986338"/>
            <a:ext cx="337950" cy="1134529"/>
            <a:chOff x="5079346" y="946408"/>
            <a:chExt cx="450600" cy="1512705"/>
          </a:xfrm>
        </p:grpSpPr>
        <p:cxnSp>
          <p:nvCxnSpPr>
            <p:cNvPr id="197" name="Google Shape;197;p30"/>
            <p:cNvCxnSpPr/>
            <p:nvPr/>
          </p:nvCxnSpPr>
          <p:spPr>
            <a:xfrm rot="5400000">
              <a:off x="4811391" y="1975063"/>
              <a:ext cx="968100" cy="0"/>
            </a:xfrm>
            <a:prstGeom prst="straightConnector1">
              <a:avLst/>
            </a:prstGeom>
            <a:noFill/>
            <a:ln cap="flat" cmpd="sng" w="12700">
              <a:solidFill>
                <a:schemeClr val="lt1"/>
              </a:solidFill>
              <a:prstDash val="solid"/>
              <a:miter lim="800000"/>
              <a:headEnd len="sm" w="sm" type="none"/>
              <a:tailEnd len="sm" w="sm" type="none"/>
            </a:ln>
          </p:spPr>
        </p:cxnSp>
        <p:sp>
          <p:nvSpPr>
            <p:cNvPr id="198" name="Google Shape;198;p30"/>
            <p:cNvSpPr/>
            <p:nvPr/>
          </p:nvSpPr>
          <p:spPr>
            <a:xfrm rot="5400000">
              <a:off x="5079346" y="946408"/>
              <a:ext cx="450600" cy="450600"/>
            </a:xfrm>
            <a:prstGeom prst="ellipse">
              <a:avLst/>
            </a:prstGeom>
            <a:solidFill>
              <a:schemeClr val="accent2"/>
            </a:solidFill>
            <a:ln cap="flat" cmpd="sng" w="12700">
              <a:solidFill>
                <a:srgbClr val="FFFEF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i="0" sz="1400" u="none" cap="none" strike="noStrike">
                <a:solidFill>
                  <a:schemeClr val="lt1"/>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1"/>
          <p:cNvSpPr/>
          <p:nvPr/>
        </p:nvSpPr>
        <p:spPr>
          <a:xfrm>
            <a:off x="776567" y="2015647"/>
            <a:ext cx="2541600" cy="1741200"/>
          </a:xfrm>
          <a:prstGeom prst="rect">
            <a:avLst/>
          </a:prstGeom>
          <a:solidFill>
            <a:srgbClr val="002D3A">
              <a:alpha val="698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04" name="Google Shape;204;p31"/>
          <p:cNvSpPr txBox="1"/>
          <p:nvPr>
            <p:ph idx="11" type="ftr"/>
          </p:nvPr>
        </p:nvSpPr>
        <p:spPr>
          <a:xfrm>
            <a:off x="419419" y="4767263"/>
            <a:ext cx="3429000" cy="2739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fr"/>
              <a:t>Nutri-Culture©2023 - Reproduction interdite</a:t>
            </a:r>
            <a:endParaRPr/>
          </a:p>
        </p:txBody>
      </p:sp>
      <p:sp>
        <p:nvSpPr>
          <p:cNvPr id="205" name="Google Shape;205;p31"/>
          <p:cNvSpPr txBox="1"/>
          <p:nvPr>
            <p:ph idx="12" type="sldNum"/>
          </p:nvPr>
        </p:nvSpPr>
        <p:spPr>
          <a:xfrm>
            <a:off x="6752075"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fr"/>
              <a:t>‹#›</a:t>
            </a:fld>
            <a:endParaRPr/>
          </a:p>
        </p:txBody>
      </p:sp>
      <p:sp>
        <p:nvSpPr>
          <p:cNvPr id="206" name="Google Shape;206;p31"/>
          <p:cNvSpPr txBox="1"/>
          <p:nvPr>
            <p:ph type="title"/>
          </p:nvPr>
        </p:nvSpPr>
        <p:spPr>
          <a:xfrm>
            <a:off x="962150" y="2158234"/>
            <a:ext cx="2109000" cy="14667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3300"/>
              <a:buFont typeface="Poppins"/>
              <a:buNone/>
            </a:pPr>
            <a:r>
              <a:rPr lang="fr"/>
              <a:t>01</a:t>
            </a:r>
            <a:br>
              <a:rPr lang="fr"/>
            </a:br>
            <a:r>
              <a:rPr lang="fr" sz="1400"/>
              <a:t>Bureau d’expertise</a:t>
            </a:r>
            <a:br>
              <a:rPr b="0" lang="fr" sz="1400">
                <a:latin typeface="Poppins ExtraLight"/>
                <a:ea typeface="Poppins ExtraLight"/>
                <a:cs typeface="Poppins ExtraLight"/>
                <a:sym typeface="Poppins ExtraLight"/>
              </a:rPr>
            </a:br>
            <a:r>
              <a:rPr b="0" lang="fr" sz="1400">
                <a:latin typeface="Poppins ExtraLight"/>
                <a:ea typeface="Poppins ExtraLight"/>
                <a:cs typeface="Poppins ExtraLight"/>
                <a:sym typeface="Poppins ExtraLight"/>
              </a:rPr>
              <a:t>qui accompagne la performance</a:t>
            </a:r>
            <a:br>
              <a:rPr b="0" lang="fr" sz="1400">
                <a:latin typeface="Poppins ExtraLight"/>
                <a:ea typeface="Poppins ExtraLight"/>
                <a:cs typeface="Poppins ExtraLight"/>
                <a:sym typeface="Poppins ExtraLight"/>
              </a:rPr>
            </a:br>
            <a:r>
              <a:rPr b="0" lang="fr" sz="1400">
                <a:latin typeface="Poppins ExtraLight"/>
                <a:ea typeface="Poppins ExtraLight"/>
                <a:cs typeface="Poppins ExtraLight"/>
                <a:sym typeface="Poppins ExtraLight"/>
              </a:rPr>
              <a:t>de vos systèmes de restauration </a:t>
            </a:r>
            <a:endParaRPr b="0">
              <a:latin typeface="Poppins ExtraLight"/>
              <a:ea typeface="Poppins ExtraLight"/>
              <a:cs typeface="Poppins ExtraLight"/>
              <a:sym typeface="Poppins ExtraLight"/>
            </a:endParaRPr>
          </a:p>
        </p:txBody>
      </p:sp>
      <p:grpSp>
        <p:nvGrpSpPr>
          <p:cNvPr id="207" name="Google Shape;207;p31"/>
          <p:cNvGrpSpPr/>
          <p:nvPr/>
        </p:nvGrpSpPr>
        <p:grpSpPr>
          <a:xfrm rot="5400000">
            <a:off x="1866823" y="2049557"/>
            <a:ext cx="216468" cy="726703"/>
            <a:chOff x="5079346" y="946408"/>
            <a:chExt cx="450600" cy="1512705"/>
          </a:xfrm>
        </p:grpSpPr>
        <p:cxnSp>
          <p:nvCxnSpPr>
            <p:cNvPr id="208" name="Google Shape;208;p31"/>
            <p:cNvCxnSpPr/>
            <p:nvPr/>
          </p:nvCxnSpPr>
          <p:spPr>
            <a:xfrm rot="5400000">
              <a:off x="4811391" y="1975063"/>
              <a:ext cx="968100" cy="0"/>
            </a:xfrm>
            <a:prstGeom prst="straightConnector1">
              <a:avLst/>
            </a:prstGeom>
            <a:noFill/>
            <a:ln cap="flat" cmpd="sng" w="12700">
              <a:solidFill>
                <a:schemeClr val="lt1"/>
              </a:solidFill>
              <a:prstDash val="solid"/>
              <a:miter lim="800000"/>
              <a:headEnd len="sm" w="sm" type="none"/>
              <a:tailEnd len="sm" w="sm" type="none"/>
            </a:ln>
          </p:spPr>
        </p:cxnSp>
        <p:sp>
          <p:nvSpPr>
            <p:cNvPr id="209" name="Google Shape;209;p31"/>
            <p:cNvSpPr/>
            <p:nvPr/>
          </p:nvSpPr>
          <p:spPr>
            <a:xfrm rot="5400000">
              <a:off x="5079346" y="946408"/>
              <a:ext cx="450600" cy="450600"/>
            </a:xfrm>
            <a:prstGeom prst="ellipse">
              <a:avLst/>
            </a:prstGeom>
            <a:solidFill>
              <a:schemeClr val="accent2"/>
            </a:solidFill>
            <a:ln cap="flat" cmpd="sng" w="12700">
              <a:solidFill>
                <a:srgbClr val="FFFEF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i="0" sz="1400" u="none" cap="none" strike="noStrike">
                <a:solidFill>
                  <a:schemeClr val="lt1"/>
                </a:solidFill>
                <a:latin typeface="Calibri"/>
                <a:ea typeface="Calibri"/>
                <a:cs typeface="Calibri"/>
                <a:sym typeface="Calibri"/>
              </a:endParaRPr>
            </a:p>
          </p:txBody>
        </p:sp>
      </p:grpSp>
      <p:pic>
        <p:nvPicPr>
          <p:cNvPr descr="Une image contenant texte, diagramme, capture d’écran, Police&#10;&#10;Description générée automatiquement" id="210" name="Google Shape;210;p31"/>
          <p:cNvPicPr preferRelativeResize="0"/>
          <p:nvPr/>
        </p:nvPicPr>
        <p:blipFill rotWithShape="1">
          <a:blip r:embed="rId3">
            <a:alphaModFix/>
          </a:blip>
          <a:srcRect b="9601" l="0" r="0" t="8892"/>
          <a:stretch/>
        </p:blipFill>
        <p:spPr>
          <a:xfrm>
            <a:off x="3720603" y="341588"/>
            <a:ext cx="4963649" cy="404551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id="215" name="Google Shape;215;p32"/>
          <p:cNvPicPr preferRelativeResize="0"/>
          <p:nvPr>
            <p:ph idx="2" type="pic"/>
          </p:nvPr>
        </p:nvPicPr>
        <p:blipFill rotWithShape="1">
          <a:blip r:embed="rId3">
            <a:alphaModFix/>
          </a:blip>
          <a:srcRect b="13316" l="0" r="0" t="13316"/>
          <a:stretch/>
        </p:blipFill>
        <p:spPr>
          <a:xfrm>
            <a:off x="481013" y="342900"/>
            <a:ext cx="8181979" cy="4008419"/>
          </a:xfrm>
          <a:prstGeom prst="rect">
            <a:avLst/>
          </a:prstGeom>
          <a:noFill/>
          <a:ln>
            <a:noFill/>
          </a:ln>
        </p:spPr>
      </p:pic>
      <p:sp>
        <p:nvSpPr>
          <p:cNvPr id="216" name="Google Shape;216;p32"/>
          <p:cNvSpPr/>
          <p:nvPr/>
        </p:nvSpPr>
        <p:spPr>
          <a:xfrm>
            <a:off x="481013" y="2290573"/>
            <a:ext cx="8181900" cy="1618500"/>
          </a:xfrm>
          <a:prstGeom prst="rect">
            <a:avLst/>
          </a:prstGeom>
          <a:solidFill>
            <a:srgbClr val="002D3A">
              <a:alpha val="698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17" name="Google Shape;217;p32"/>
          <p:cNvSpPr txBox="1"/>
          <p:nvPr>
            <p:ph idx="11" type="ftr"/>
          </p:nvPr>
        </p:nvSpPr>
        <p:spPr>
          <a:xfrm>
            <a:off x="419419" y="4767263"/>
            <a:ext cx="3429000" cy="2739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fr"/>
              <a:t>Nutri-Culture©2023 - Reproduction interdite</a:t>
            </a:r>
            <a:endParaRPr/>
          </a:p>
        </p:txBody>
      </p:sp>
      <p:sp>
        <p:nvSpPr>
          <p:cNvPr id="218" name="Google Shape;218;p32"/>
          <p:cNvSpPr txBox="1"/>
          <p:nvPr>
            <p:ph idx="12" type="sldNum"/>
          </p:nvPr>
        </p:nvSpPr>
        <p:spPr>
          <a:xfrm>
            <a:off x="6752075"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fr"/>
              <a:t>‹#›</a:t>
            </a:fld>
            <a:endParaRPr/>
          </a:p>
        </p:txBody>
      </p:sp>
      <p:sp>
        <p:nvSpPr>
          <p:cNvPr id="219" name="Google Shape;219;p32"/>
          <p:cNvSpPr txBox="1"/>
          <p:nvPr>
            <p:ph type="title"/>
          </p:nvPr>
        </p:nvSpPr>
        <p:spPr>
          <a:xfrm>
            <a:off x="3750732" y="2383710"/>
            <a:ext cx="4542300" cy="1466700"/>
          </a:xfrm>
          <a:prstGeom prst="rect">
            <a:avLst/>
          </a:prstGeom>
          <a:noFill/>
          <a:ln>
            <a:noFill/>
          </a:ln>
        </p:spPr>
        <p:txBody>
          <a:bodyPr anchorCtr="0" anchor="ctr" bIns="34275" lIns="68575" spcFirstLastPara="1" rIns="68575" wrap="square" tIns="34275">
            <a:normAutofit fontScale="90000"/>
          </a:bodyPr>
          <a:lstStyle/>
          <a:p>
            <a:pPr indent="0" lvl="0" marL="0" rtl="0" algn="l">
              <a:lnSpc>
                <a:spcPct val="90000"/>
              </a:lnSpc>
              <a:spcBef>
                <a:spcPts val="0"/>
              </a:spcBef>
              <a:spcAft>
                <a:spcPts val="0"/>
              </a:spcAft>
              <a:buClr>
                <a:schemeClr val="lt1"/>
              </a:buClr>
              <a:buSzPct val="117857"/>
              <a:buFont typeface="Poppins"/>
              <a:buNone/>
            </a:pPr>
            <a:r>
              <a:rPr lang="fr"/>
              <a:t>02</a:t>
            </a:r>
            <a:br>
              <a:rPr lang="fr"/>
            </a:br>
            <a:r>
              <a:rPr b="0" lang="fr" sz="1400">
                <a:latin typeface="Poppins ExtraLight"/>
                <a:ea typeface="Poppins ExtraLight"/>
                <a:cs typeface="Poppins ExtraLight"/>
                <a:sym typeface="Poppins ExtraLight"/>
              </a:rPr>
              <a:t>Améliore la culture médico-sociale, gérontologique et nutritionnelle de vos équipes.</a:t>
            </a:r>
            <a:br>
              <a:rPr b="0" lang="fr" sz="1400">
                <a:latin typeface="Poppins ExtraLight"/>
                <a:ea typeface="Poppins ExtraLight"/>
                <a:cs typeface="Poppins ExtraLight"/>
                <a:sym typeface="Poppins ExtraLight"/>
              </a:rPr>
            </a:br>
            <a:r>
              <a:rPr b="0" lang="fr" sz="1400">
                <a:latin typeface="Poppins ExtraLight"/>
                <a:ea typeface="Poppins ExtraLight"/>
                <a:cs typeface="Poppins ExtraLight"/>
                <a:sym typeface="Poppins ExtraLight"/>
              </a:rPr>
              <a:t>Grâce à des </a:t>
            </a:r>
            <a:r>
              <a:rPr lang="fr" sz="1400"/>
              <a:t>formations / actions </a:t>
            </a:r>
            <a:r>
              <a:rPr b="0" lang="fr" sz="1400">
                <a:latin typeface="Poppins ExtraLight"/>
                <a:ea typeface="Poppins ExtraLight"/>
                <a:cs typeface="Poppins ExtraLight"/>
                <a:sym typeface="Poppins ExtraLight"/>
              </a:rPr>
              <a:t>basées sur l’observation, nous accompagnons la montée en compétence individuelle ou collective de vos professionnels</a:t>
            </a:r>
            <a:endParaRPr b="0">
              <a:latin typeface="Poppins ExtraLight"/>
              <a:ea typeface="Poppins ExtraLight"/>
              <a:cs typeface="Poppins ExtraLight"/>
              <a:sym typeface="Poppins ExtraLight"/>
            </a:endParaRPr>
          </a:p>
        </p:txBody>
      </p:sp>
      <p:grpSp>
        <p:nvGrpSpPr>
          <p:cNvPr id="220" name="Google Shape;220;p32"/>
          <p:cNvGrpSpPr/>
          <p:nvPr/>
        </p:nvGrpSpPr>
        <p:grpSpPr>
          <a:xfrm>
            <a:off x="3885155" y="986338"/>
            <a:ext cx="337950" cy="1134529"/>
            <a:chOff x="5079346" y="946408"/>
            <a:chExt cx="450600" cy="1512705"/>
          </a:xfrm>
        </p:grpSpPr>
        <p:cxnSp>
          <p:nvCxnSpPr>
            <p:cNvPr id="221" name="Google Shape;221;p32"/>
            <p:cNvCxnSpPr/>
            <p:nvPr/>
          </p:nvCxnSpPr>
          <p:spPr>
            <a:xfrm rot="5400000">
              <a:off x="4811391" y="1975063"/>
              <a:ext cx="968100" cy="0"/>
            </a:xfrm>
            <a:prstGeom prst="straightConnector1">
              <a:avLst/>
            </a:prstGeom>
            <a:noFill/>
            <a:ln cap="flat" cmpd="sng" w="12700">
              <a:solidFill>
                <a:schemeClr val="lt1"/>
              </a:solidFill>
              <a:prstDash val="solid"/>
              <a:miter lim="800000"/>
              <a:headEnd len="sm" w="sm" type="none"/>
              <a:tailEnd len="sm" w="sm" type="none"/>
            </a:ln>
          </p:spPr>
        </p:cxnSp>
        <p:sp>
          <p:nvSpPr>
            <p:cNvPr id="222" name="Google Shape;222;p32"/>
            <p:cNvSpPr/>
            <p:nvPr/>
          </p:nvSpPr>
          <p:spPr>
            <a:xfrm rot="5400000">
              <a:off x="5079346" y="946408"/>
              <a:ext cx="450600" cy="450600"/>
            </a:xfrm>
            <a:prstGeom prst="ellipse">
              <a:avLst/>
            </a:prstGeom>
            <a:solidFill>
              <a:schemeClr val="accent2"/>
            </a:solidFill>
            <a:ln cap="flat" cmpd="sng" w="12700">
              <a:solidFill>
                <a:srgbClr val="FFFEF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i="0" sz="1400" u="none" cap="none" strike="noStrike">
                <a:solidFill>
                  <a:schemeClr val="lt1"/>
                </a:solidFill>
                <a:latin typeface="Calibri"/>
                <a:ea typeface="Calibri"/>
                <a:cs typeface="Calibri"/>
                <a:sym typeface="Calibri"/>
              </a:endParaRPr>
            </a:p>
          </p:txBody>
        </p:sp>
      </p:grpSp>
      <p:sp>
        <p:nvSpPr>
          <p:cNvPr id="223" name="Google Shape;223;p32"/>
          <p:cNvSpPr txBox="1"/>
          <p:nvPr/>
        </p:nvSpPr>
        <p:spPr>
          <a:xfrm>
            <a:off x="850905" y="2444547"/>
            <a:ext cx="2460000" cy="913500"/>
          </a:xfrm>
          <a:prstGeom prst="rect">
            <a:avLst/>
          </a:prstGeom>
          <a:noFill/>
          <a:ln>
            <a:noFill/>
          </a:ln>
        </p:spPr>
        <p:txBody>
          <a:bodyPr anchorCtr="0" anchor="ctr" bIns="34275" lIns="68575" spcFirstLastPara="1" rIns="68575" wrap="square" tIns="34275">
            <a:normAutofit/>
          </a:bodyPr>
          <a:lstStyle/>
          <a:p>
            <a:pPr indent="0" lvl="0" marL="0" marR="0" rtl="0" algn="r">
              <a:lnSpc>
                <a:spcPct val="90000"/>
              </a:lnSpc>
              <a:spcBef>
                <a:spcPts val="0"/>
              </a:spcBef>
              <a:spcAft>
                <a:spcPts val="0"/>
              </a:spcAft>
              <a:buClr>
                <a:schemeClr val="lt1"/>
              </a:buClr>
              <a:buSzPts val="2400"/>
              <a:buFont typeface="Poppins"/>
              <a:buNone/>
            </a:pPr>
            <a:r>
              <a:rPr b="1" i="0" lang="fr" sz="2400" u="none" cap="none" strike="noStrike">
                <a:solidFill>
                  <a:schemeClr val="lt1"/>
                </a:solidFill>
                <a:latin typeface="Poppins"/>
                <a:ea typeface="Poppins"/>
                <a:cs typeface="Poppins"/>
                <a:sym typeface="Poppins"/>
              </a:rPr>
              <a:t>Nutri-Culture</a:t>
            </a:r>
            <a:endParaRPr b="0" i="0" sz="2400" u="none" cap="none" strike="noStrike">
              <a:solidFill>
                <a:schemeClr val="lt1"/>
              </a:solidFill>
              <a:latin typeface="Poppins ExtraLight"/>
              <a:ea typeface="Poppins ExtraLight"/>
              <a:cs typeface="Poppins ExtraLight"/>
              <a:sym typeface="Poppins Extra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3"/>
          <p:cNvSpPr/>
          <p:nvPr/>
        </p:nvSpPr>
        <p:spPr>
          <a:xfrm>
            <a:off x="776567" y="2015647"/>
            <a:ext cx="2541600" cy="1741200"/>
          </a:xfrm>
          <a:prstGeom prst="rect">
            <a:avLst/>
          </a:prstGeom>
          <a:solidFill>
            <a:srgbClr val="002D3A">
              <a:alpha val="698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29" name="Google Shape;229;p33"/>
          <p:cNvSpPr txBox="1"/>
          <p:nvPr>
            <p:ph idx="11" type="ftr"/>
          </p:nvPr>
        </p:nvSpPr>
        <p:spPr>
          <a:xfrm>
            <a:off x="419419" y="4767263"/>
            <a:ext cx="3429000" cy="2739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fr"/>
              <a:t>Nutri-Culture©2023 - Reproduction interdite</a:t>
            </a:r>
            <a:endParaRPr/>
          </a:p>
        </p:txBody>
      </p:sp>
      <p:sp>
        <p:nvSpPr>
          <p:cNvPr id="230" name="Google Shape;230;p33"/>
          <p:cNvSpPr txBox="1"/>
          <p:nvPr>
            <p:ph idx="12" type="sldNum"/>
          </p:nvPr>
        </p:nvSpPr>
        <p:spPr>
          <a:xfrm>
            <a:off x="6752075"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fr"/>
              <a:t>‹#›</a:t>
            </a:fld>
            <a:endParaRPr/>
          </a:p>
        </p:txBody>
      </p:sp>
      <p:sp>
        <p:nvSpPr>
          <p:cNvPr id="231" name="Google Shape;231;p33"/>
          <p:cNvSpPr txBox="1"/>
          <p:nvPr>
            <p:ph type="title"/>
          </p:nvPr>
        </p:nvSpPr>
        <p:spPr>
          <a:xfrm>
            <a:off x="962150" y="2158234"/>
            <a:ext cx="2109000" cy="1466700"/>
          </a:xfrm>
          <a:prstGeom prst="rect">
            <a:avLst/>
          </a:prstGeom>
          <a:noFill/>
          <a:ln>
            <a:noFill/>
          </a:ln>
        </p:spPr>
        <p:txBody>
          <a:bodyPr anchorCtr="0" anchor="ctr" bIns="34275" lIns="68575" spcFirstLastPara="1" rIns="68575" wrap="square" tIns="34275">
            <a:normAutofit fontScale="90000"/>
          </a:bodyPr>
          <a:lstStyle/>
          <a:p>
            <a:pPr indent="0" lvl="0" marL="0" rtl="0" algn="l">
              <a:lnSpc>
                <a:spcPct val="90000"/>
              </a:lnSpc>
              <a:spcBef>
                <a:spcPts val="0"/>
              </a:spcBef>
              <a:spcAft>
                <a:spcPts val="0"/>
              </a:spcAft>
              <a:buClr>
                <a:schemeClr val="lt1"/>
              </a:buClr>
              <a:buSzPct val="117857"/>
              <a:buFont typeface="Poppins"/>
              <a:buNone/>
            </a:pPr>
            <a:r>
              <a:rPr lang="fr"/>
              <a:t>02</a:t>
            </a:r>
            <a:br>
              <a:rPr lang="fr"/>
            </a:br>
            <a:r>
              <a:rPr lang="fr" sz="1400"/>
              <a:t>Formations - Actions</a:t>
            </a:r>
            <a:br>
              <a:rPr b="0" lang="fr" sz="1400">
                <a:latin typeface="Poppins ExtraLight"/>
                <a:ea typeface="Poppins ExtraLight"/>
                <a:cs typeface="Poppins ExtraLight"/>
                <a:sym typeface="Poppins ExtraLight"/>
              </a:rPr>
            </a:br>
            <a:r>
              <a:rPr b="0" lang="fr" sz="1400">
                <a:latin typeface="Poppins ExtraLight"/>
                <a:ea typeface="Poppins ExtraLight"/>
                <a:cs typeface="Poppins ExtraLight"/>
                <a:sym typeface="Poppins ExtraLight"/>
              </a:rPr>
              <a:t>pour améliorer la culture médico-sociale, gérontologique et nutritionnelle de vos équipes.</a:t>
            </a:r>
            <a:endParaRPr b="0">
              <a:latin typeface="Poppins ExtraLight"/>
              <a:ea typeface="Poppins ExtraLight"/>
              <a:cs typeface="Poppins ExtraLight"/>
              <a:sym typeface="Poppins ExtraLight"/>
            </a:endParaRPr>
          </a:p>
        </p:txBody>
      </p:sp>
      <p:grpSp>
        <p:nvGrpSpPr>
          <p:cNvPr id="232" name="Google Shape;232;p33"/>
          <p:cNvGrpSpPr/>
          <p:nvPr/>
        </p:nvGrpSpPr>
        <p:grpSpPr>
          <a:xfrm rot="5400000">
            <a:off x="1866823" y="2049557"/>
            <a:ext cx="216468" cy="726703"/>
            <a:chOff x="5079346" y="946408"/>
            <a:chExt cx="450600" cy="1512705"/>
          </a:xfrm>
        </p:grpSpPr>
        <p:cxnSp>
          <p:nvCxnSpPr>
            <p:cNvPr id="233" name="Google Shape;233;p33"/>
            <p:cNvCxnSpPr/>
            <p:nvPr/>
          </p:nvCxnSpPr>
          <p:spPr>
            <a:xfrm rot="5400000">
              <a:off x="4811391" y="1975063"/>
              <a:ext cx="968100" cy="0"/>
            </a:xfrm>
            <a:prstGeom prst="straightConnector1">
              <a:avLst/>
            </a:prstGeom>
            <a:noFill/>
            <a:ln cap="flat" cmpd="sng" w="12700">
              <a:solidFill>
                <a:schemeClr val="lt1"/>
              </a:solidFill>
              <a:prstDash val="solid"/>
              <a:miter lim="800000"/>
              <a:headEnd len="sm" w="sm" type="none"/>
              <a:tailEnd len="sm" w="sm" type="none"/>
            </a:ln>
          </p:spPr>
        </p:cxnSp>
        <p:sp>
          <p:nvSpPr>
            <p:cNvPr id="234" name="Google Shape;234;p33"/>
            <p:cNvSpPr/>
            <p:nvPr/>
          </p:nvSpPr>
          <p:spPr>
            <a:xfrm rot="5400000">
              <a:off x="5079346" y="946408"/>
              <a:ext cx="450600" cy="450600"/>
            </a:xfrm>
            <a:prstGeom prst="ellipse">
              <a:avLst/>
            </a:prstGeom>
            <a:solidFill>
              <a:schemeClr val="accent2"/>
            </a:solidFill>
            <a:ln cap="flat" cmpd="sng" w="12700">
              <a:solidFill>
                <a:srgbClr val="FFFEF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i="0" sz="1400" u="none" cap="none" strike="noStrike">
                <a:solidFill>
                  <a:schemeClr val="lt1"/>
                </a:solidFill>
                <a:latin typeface="Calibri"/>
                <a:ea typeface="Calibri"/>
                <a:cs typeface="Calibri"/>
                <a:sym typeface="Calibri"/>
              </a:endParaRPr>
            </a:p>
          </p:txBody>
        </p:sp>
      </p:grpSp>
      <p:pic>
        <p:nvPicPr>
          <p:cNvPr descr="Une image contenant texte, capture d’écran, Police, cercle&#10;&#10;Description générée automatiquement" id="235" name="Google Shape;235;p33"/>
          <p:cNvPicPr preferRelativeResize="0"/>
          <p:nvPr/>
        </p:nvPicPr>
        <p:blipFill rotWithShape="1">
          <a:blip r:embed="rId3">
            <a:alphaModFix/>
          </a:blip>
          <a:srcRect b="5428" l="5136" r="5990" t="7856"/>
          <a:stretch/>
        </p:blipFill>
        <p:spPr>
          <a:xfrm>
            <a:off x="3594464" y="723173"/>
            <a:ext cx="5215011" cy="359540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34"/>
          <p:cNvPicPr preferRelativeResize="0"/>
          <p:nvPr>
            <p:ph idx="2" type="pic"/>
          </p:nvPr>
        </p:nvPicPr>
        <p:blipFill rotWithShape="1">
          <a:blip r:embed="rId3">
            <a:alphaModFix/>
          </a:blip>
          <a:srcRect b="12172" l="0" r="0" t="12172"/>
          <a:stretch/>
        </p:blipFill>
        <p:spPr>
          <a:xfrm>
            <a:off x="481013" y="342900"/>
            <a:ext cx="8181979" cy="4008414"/>
          </a:xfrm>
          <a:prstGeom prst="rect">
            <a:avLst/>
          </a:prstGeom>
          <a:noFill/>
          <a:ln>
            <a:noFill/>
          </a:ln>
        </p:spPr>
      </p:pic>
      <p:sp>
        <p:nvSpPr>
          <p:cNvPr id="241" name="Google Shape;241;p34"/>
          <p:cNvSpPr/>
          <p:nvPr/>
        </p:nvSpPr>
        <p:spPr>
          <a:xfrm>
            <a:off x="481013" y="2322874"/>
            <a:ext cx="8181900" cy="1668600"/>
          </a:xfrm>
          <a:prstGeom prst="rect">
            <a:avLst/>
          </a:prstGeom>
          <a:solidFill>
            <a:srgbClr val="002D3A">
              <a:alpha val="698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42" name="Google Shape;242;p34"/>
          <p:cNvSpPr txBox="1"/>
          <p:nvPr>
            <p:ph idx="11" type="ftr"/>
          </p:nvPr>
        </p:nvSpPr>
        <p:spPr>
          <a:xfrm>
            <a:off x="419419" y="4767263"/>
            <a:ext cx="3429000" cy="2739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fr"/>
              <a:t>Nutri-Culture©2023 - Reproduction interdite</a:t>
            </a:r>
            <a:endParaRPr/>
          </a:p>
        </p:txBody>
      </p:sp>
      <p:sp>
        <p:nvSpPr>
          <p:cNvPr id="243" name="Google Shape;243;p34"/>
          <p:cNvSpPr txBox="1"/>
          <p:nvPr>
            <p:ph idx="12" type="sldNum"/>
          </p:nvPr>
        </p:nvSpPr>
        <p:spPr>
          <a:xfrm>
            <a:off x="6752075"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fr"/>
              <a:t>‹#›</a:t>
            </a:fld>
            <a:endParaRPr/>
          </a:p>
        </p:txBody>
      </p:sp>
      <p:sp>
        <p:nvSpPr>
          <p:cNvPr id="244" name="Google Shape;244;p34"/>
          <p:cNvSpPr txBox="1"/>
          <p:nvPr>
            <p:ph type="title"/>
          </p:nvPr>
        </p:nvSpPr>
        <p:spPr>
          <a:xfrm>
            <a:off x="3750733" y="2322875"/>
            <a:ext cx="3964500" cy="14667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3300"/>
              <a:buFont typeface="Poppins"/>
              <a:buNone/>
            </a:pPr>
            <a:r>
              <a:rPr lang="fr"/>
              <a:t>03</a:t>
            </a:r>
            <a:br>
              <a:rPr lang="fr"/>
            </a:br>
            <a:r>
              <a:rPr b="0" lang="fr" sz="1200">
                <a:latin typeface="Poppins ExtraLight"/>
                <a:ea typeface="Poppins ExtraLight"/>
                <a:cs typeface="Poppins ExtraLight"/>
                <a:sym typeface="Poppins ExtraLight"/>
              </a:rPr>
              <a:t>Ce sont des </a:t>
            </a:r>
            <a:r>
              <a:rPr lang="fr" sz="1200"/>
              <a:t>ressources en ligne </a:t>
            </a:r>
            <a:r>
              <a:rPr b="0" lang="fr" sz="1200">
                <a:latin typeface="Poppins ExtraLight"/>
                <a:ea typeface="Poppins ExtraLight"/>
                <a:cs typeface="Poppins ExtraLight"/>
                <a:sym typeface="Poppins ExtraLight"/>
              </a:rPr>
              <a:t>(webinaires, capsules vidéo, dossiers thématiques, outils) pour répondre à vos objectifs en assurant un transfert de compétences. Progressez, à votre rythme, en toute autonomie !</a:t>
            </a:r>
            <a:endParaRPr b="0">
              <a:latin typeface="Poppins ExtraLight"/>
              <a:ea typeface="Poppins ExtraLight"/>
              <a:cs typeface="Poppins ExtraLight"/>
              <a:sym typeface="Poppins ExtraLight"/>
            </a:endParaRPr>
          </a:p>
        </p:txBody>
      </p:sp>
      <p:grpSp>
        <p:nvGrpSpPr>
          <p:cNvPr id="245" name="Google Shape;245;p34"/>
          <p:cNvGrpSpPr/>
          <p:nvPr/>
        </p:nvGrpSpPr>
        <p:grpSpPr>
          <a:xfrm>
            <a:off x="3885155" y="986338"/>
            <a:ext cx="337950" cy="1134529"/>
            <a:chOff x="5079346" y="946408"/>
            <a:chExt cx="450600" cy="1512705"/>
          </a:xfrm>
        </p:grpSpPr>
        <p:cxnSp>
          <p:nvCxnSpPr>
            <p:cNvPr id="246" name="Google Shape;246;p34"/>
            <p:cNvCxnSpPr/>
            <p:nvPr/>
          </p:nvCxnSpPr>
          <p:spPr>
            <a:xfrm rot="5400000">
              <a:off x="4811391" y="1975063"/>
              <a:ext cx="968100" cy="0"/>
            </a:xfrm>
            <a:prstGeom prst="straightConnector1">
              <a:avLst/>
            </a:prstGeom>
            <a:noFill/>
            <a:ln cap="flat" cmpd="sng" w="12700">
              <a:solidFill>
                <a:schemeClr val="lt1"/>
              </a:solidFill>
              <a:prstDash val="solid"/>
              <a:miter lim="800000"/>
              <a:headEnd len="sm" w="sm" type="none"/>
              <a:tailEnd len="sm" w="sm" type="none"/>
            </a:ln>
          </p:spPr>
        </p:cxnSp>
        <p:sp>
          <p:nvSpPr>
            <p:cNvPr id="247" name="Google Shape;247;p34"/>
            <p:cNvSpPr/>
            <p:nvPr/>
          </p:nvSpPr>
          <p:spPr>
            <a:xfrm rot="5400000">
              <a:off x="5079346" y="946408"/>
              <a:ext cx="450600" cy="450600"/>
            </a:xfrm>
            <a:prstGeom prst="ellipse">
              <a:avLst/>
            </a:prstGeom>
            <a:solidFill>
              <a:schemeClr val="accent2"/>
            </a:solidFill>
            <a:ln cap="flat" cmpd="sng" w="12700">
              <a:solidFill>
                <a:srgbClr val="FFFEF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i="0" sz="1400" u="none" cap="none" strike="noStrike">
                <a:solidFill>
                  <a:schemeClr val="lt1"/>
                </a:solidFill>
                <a:latin typeface="Calibri"/>
                <a:ea typeface="Calibri"/>
                <a:cs typeface="Calibri"/>
                <a:sym typeface="Calibri"/>
              </a:endParaRPr>
            </a:p>
          </p:txBody>
        </p:sp>
      </p:grpSp>
      <p:sp>
        <p:nvSpPr>
          <p:cNvPr id="248" name="Google Shape;248;p34"/>
          <p:cNvSpPr txBox="1"/>
          <p:nvPr/>
        </p:nvSpPr>
        <p:spPr>
          <a:xfrm>
            <a:off x="850905" y="2444547"/>
            <a:ext cx="2460000" cy="913500"/>
          </a:xfrm>
          <a:prstGeom prst="rect">
            <a:avLst/>
          </a:prstGeom>
          <a:noFill/>
          <a:ln>
            <a:noFill/>
          </a:ln>
        </p:spPr>
        <p:txBody>
          <a:bodyPr anchorCtr="0" anchor="ctr" bIns="34275" lIns="68575" spcFirstLastPara="1" rIns="68575" wrap="square" tIns="34275">
            <a:normAutofit/>
          </a:bodyPr>
          <a:lstStyle/>
          <a:p>
            <a:pPr indent="0" lvl="0" marL="0" marR="0" rtl="0" algn="r">
              <a:lnSpc>
                <a:spcPct val="90000"/>
              </a:lnSpc>
              <a:spcBef>
                <a:spcPts val="0"/>
              </a:spcBef>
              <a:spcAft>
                <a:spcPts val="0"/>
              </a:spcAft>
              <a:buClr>
                <a:schemeClr val="lt1"/>
              </a:buClr>
              <a:buSzPts val="2400"/>
              <a:buFont typeface="Poppins"/>
              <a:buNone/>
            </a:pPr>
            <a:r>
              <a:rPr b="1" i="0" lang="fr" sz="2400" u="none" cap="none" strike="noStrike">
                <a:solidFill>
                  <a:schemeClr val="lt1"/>
                </a:solidFill>
                <a:latin typeface="Poppins"/>
                <a:ea typeface="Poppins"/>
                <a:cs typeface="Poppins"/>
                <a:sym typeface="Poppins"/>
              </a:rPr>
              <a:t>Nutri-Culture</a:t>
            </a:r>
            <a:endParaRPr b="0" i="0" sz="2400" u="none" cap="none" strike="noStrike">
              <a:solidFill>
                <a:schemeClr val="lt1"/>
              </a:solidFill>
              <a:latin typeface="Poppins ExtraLight"/>
              <a:ea typeface="Poppins ExtraLight"/>
              <a:cs typeface="Poppins ExtraLight"/>
              <a:sym typeface="Poppins Extra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5"/>
          <p:cNvSpPr/>
          <p:nvPr/>
        </p:nvSpPr>
        <p:spPr>
          <a:xfrm>
            <a:off x="776567" y="2015647"/>
            <a:ext cx="2541600" cy="1741200"/>
          </a:xfrm>
          <a:prstGeom prst="rect">
            <a:avLst/>
          </a:prstGeom>
          <a:solidFill>
            <a:srgbClr val="002D3A">
              <a:alpha val="698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54" name="Google Shape;254;p35"/>
          <p:cNvSpPr txBox="1"/>
          <p:nvPr>
            <p:ph idx="11" type="ftr"/>
          </p:nvPr>
        </p:nvSpPr>
        <p:spPr>
          <a:xfrm>
            <a:off x="419419" y="4767263"/>
            <a:ext cx="3429000" cy="2739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fr"/>
              <a:t>Nutri-Culture©2023 - Reproduction interdite</a:t>
            </a:r>
            <a:endParaRPr/>
          </a:p>
        </p:txBody>
      </p:sp>
      <p:sp>
        <p:nvSpPr>
          <p:cNvPr id="255" name="Google Shape;255;p35"/>
          <p:cNvSpPr txBox="1"/>
          <p:nvPr>
            <p:ph idx="12" type="sldNum"/>
          </p:nvPr>
        </p:nvSpPr>
        <p:spPr>
          <a:xfrm>
            <a:off x="6752075"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fr"/>
              <a:t>‹#›</a:t>
            </a:fld>
            <a:endParaRPr/>
          </a:p>
        </p:txBody>
      </p:sp>
      <p:sp>
        <p:nvSpPr>
          <p:cNvPr id="256" name="Google Shape;256;p35"/>
          <p:cNvSpPr txBox="1"/>
          <p:nvPr>
            <p:ph type="title"/>
          </p:nvPr>
        </p:nvSpPr>
        <p:spPr>
          <a:xfrm>
            <a:off x="962150" y="2158234"/>
            <a:ext cx="2109000" cy="14667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3300"/>
              <a:buFont typeface="Poppins"/>
              <a:buNone/>
            </a:pPr>
            <a:r>
              <a:rPr lang="fr"/>
              <a:t>03</a:t>
            </a:r>
            <a:br>
              <a:rPr lang="fr"/>
            </a:br>
            <a:r>
              <a:rPr lang="fr" sz="1400"/>
              <a:t>Ressources en ligne</a:t>
            </a:r>
            <a:br>
              <a:rPr b="0" lang="fr" sz="1400">
                <a:latin typeface="Poppins ExtraLight"/>
                <a:ea typeface="Poppins ExtraLight"/>
                <a:cs typeface="Poppins ExtraLight"/>
                <a:sym typeface="Poppins ExtraLight"/>
              </a:rPr>
            </a:br>
            <a:r>
              <a:rPr b="0" lang="fr" sz="1400">
                <a:latin typeface="Poppins ExtraLight"/>
                <a:ea typeface="Poppins ExtraLight"/>
                <a:cs typeface="Poppins ExtraLight"/>
                <a:sym typeface="Poppins ExtraLight"/>
              </a:rPr>
              <a:t>pour progresser à votre rythme, en toute autonomie !</a:t>
            </a:r>
            <a:endParaRPr b="0">
              <a:latin typeface="Poppins ExtraLight"/>
              <a:ea typeface="Poppins ExtraLight"/>
              <a:cs typeface="Poppins ExtraLight"/>
              <a:sym typeface="Poppins ExtraLight"/>
            </a:endParaRPr>
          </a:p>
        </p:txBody>
      </p:sp>
      <p:grpSp>
        <p:nvGrpSpPr>
          <p:cNvPr id="257" name="Google Shape;257;p35"/>
          <p:cNvGrpSpPr/>
          <p:nvPr/>
        </p:nvGrpSpPr>
        <p:grpSpPr>
          <a:xfrm rot="5400000">
            <a:off x="1866823" y="2049557"/>
            <a:ext cx="216468" cy="726703"/>
            <a:chOff x="5079346" y="946408"/>
            <a:chExt cx="450600" cy="1512705"/>
          </a:xfrm>
        </p:grpSpPr>
        <p:cxnSp>
          <p:nvCxnSpPr>
            <p:cNvPr id="258" name="Google Shape;258;p35"/>
            <p:cNvCxnSpPr/>
            <p:nvPr/>
          </p:nvCxnSpPr>
          <p:spPr>
            <a:xfrm rot="5400000">
              <a:off x="4811391" y="1975063"/>
              <a:ext cx="968100" cy="0"/>
            </a:xfrm>
            <a:prstGeom prst="straightConnector1">
              <a:avLst/>
            </a:prstGeom>
            <a:noFill/>
            <a:ln cap="flat" cmpd="sng" w="12700">
              <a:solidFill>
                <a:schemeClr val="lt1"/>
              </a:solidFill>
              <a:prstDash val="solid"/>
              <a:miter lim="800000"/>
              <a:headEnd len="sm" w="sm" type="none"/>
              <a:tailEnd len="sm" w="sm" type="none"/>
            </a:ln>
          </p:spPr>
        </p:cxnSp>
        <p:sp>
          <p:nvSpPr>
            <p:cNvPr id="259" name="Google Shape;259;p35"/>
            <p:cNvSpPr/>
            <p:nvPr/>
          </p:nvSpPr>
          <p:spPr>
            <a:xfrm rot="5400000">
              <a:off x="5079346" y="946408"/>
              <a:ext cx="450600" cy="450600"/>
            </a:xfrm>
            <a:prstGeom prst="ellipse">
              <a:avLst/>
            </a:prstGeom>
            <a:solidFill>
              <a:schemeClr val="accent2"/>
            </a:solidFill>
            <a:ln cap="flat" cmpd="sng" w="12700">
              <a:solidFill>
                <a:srgbClr val="FFFEF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i="0" sz="1400" u="none" cap="none" strike="noStrike">
                <a:solidFill>
                  <a:schemeClr val="lt1"/>
                </a:solidFill>
                <a:latin typeface="Calibri"/>
                <a:ea typeface="Calibri"/>
                <a:cs typeface="Calibri"/>
                <a:sym typeface="Calibri"/>
              </a:endParaRPr>
            </a:p>
          </p:txBody>
        </p:sp>
      </p:grpSp>
      <p:pic>
        <p:nvPicPr>
          <p:cNvPr descr="Une image contenant texte, capture d’écran, Police, diagramme&#10;&#10;Description générée automatiquement" id="260" name="Google Shape;260;p35"/>
          <p:cNvPicPr preferRelativeResize="0"/>
          <p:nvPr/>
        </p:nvPicPr>
        <p:blipFill rotWithShape="1">
          <a:blip r:embed="rId3">
            <a:alphaModFix/>
          </a:blip>
          <a:srcRect b="15980" l="10045" r="9335" t="15196"/>
          <a:stretch/>
        </p:blipFill>
        <p:spPr>
          <a:xfrm>
            <a:off x="3449000" y="866000"/>
            <a:ext cx="5486569" cy="330975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pic>
        <p:nvPicPr>
          <p:cNvPr id="265" name="Google Shape;265;p36"/>
          <p:cNvPicPr preferRelativeResize="0"/>
          <p:nvPr/>
        </p:nvPicPr>
        <p:blipFill rotWithShape="1">
          <a:blip r:embed="rId3">
            <a:alphaModFix/>
          </a:blip>
          <a:srcRect b="0" l="0" r="0" t="0"/>
          <a:stretch/>
        </p:blipFill>
        <p:spPr>
          <a:xfrm>
            <a:off x="308400" y="195800"/>
            <a:ext cx="1968601" cy="618000"/>
          </a:xfrm>
          <a:prstGeom prst="rect">
            <a:avLst/>
          </a:prstGeom>
          <a:noFill/>
          <a:ln>
            <a:noFill/>
          </a:ln>
        </p:spPr>
      </p:pic>
      <p:sp>
        <p:nvSpPr>
          <p:cNvPr id="266" name="Google Shape;266;p36"/>
          <p:cNvSpPr txBox="1"/>
          <p:nvPr/>
        </p:nvSpPr>
        <p:spPr>
          <a:xfrm>
            <a:off x="980599" y="1350225"/>
            <a:ext cx="7316700" cy="1970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lang="fr" sz="2900">
                <a:latin typeface="Raleway"/>
                <a:ea typeface="Raleway"/>
                <a:cs typeface="Raleway"/>
                <a:sym typeface="Raleway"/>
              </a:rPr>
              <a:t>CERENUT</a:t>
            </a:r>
            <a:endParaRPr b="1" sz="2900">
              <a:latin typeface="Raleway"/>
              <a:ea typeface="Raleway"/>
              <a:cs typeface="Raleway"/>
              <a:sym typeface="Raleway"/>
            </a:endParaRPr>
          </a:p>
          <a:p>
            <a:pPr indent="0" lvl="0" marL="0" marR="0" rtl="0" algn="ctr">
              <a:lnSpc>
                <a:spcPct val="100000"/>
              </a:lnSpc>
              <a:spcBef>
                <a:spcPts val="0"/>
              </a:spcBef>
              <a:spcAft>
                <a:spcPts val="0"/>
              </a:spcAft>
              <a:buClr>
                <a:srgbClr val="000000"/>
              </a:buClr>
              <a:buSzPts val="2900"/>
              <a:buFont typeface="Arial"/>
              <a:buNone/>
            </a:pPr>
            <a:r>
              <a:rPr b="1" lang="fr" sz="2900">
                <a:latin typeface="Raleway"/>
                <a:ea typeface="Raleway"/>
                <a:cs typeface="Raleway"/>
                <a:sym typeface="Raleway"/>
              </a:rPr>
              <a:t>Pour gérer vos commandes et faciliter votre reporting</a:t>
            </a:r>
            <a:endParaRPr b="1" sz="2900">
              <a:latin typeface="Raleway"/>
              <a:ea typeface="Raleway"/>
              <a:cs typeface="Raleway"/>
              <a:sym typeface="Raleway"/>
            </a:endParaRPr>
          </a:p>
          <a:p>
            <a:pPr indent="0" lvl="0" marL="0" marR="0" rtl="0" algn="ctr">
              <a:lnSpc>
                <a:spcPct val="100000"/>
              </a:lnSpc>
              <a:spcBef>
                <a:spcPts val="0"/>
              </a:spcBef>
              <a:spcAft>
                <a:spcPts val="0"/>
              </a:spcAft>
              <a:buClr>
                <a:srgbClr val="000000"/>
              </a:buClr>
              <a:buSzPts val="2900"/>
              <a:buFont typeface="Arial"/>
              <a:buNone/>
            </a:pPr>
            <a:r>
              <a:t/>
            </a:r>
            <a:endParaRPr b="1" sz="2900">
              <a:latin typeface="Raleway"/>
              <a:ea typeface="Raleway"/>
              <a:cs typeface="Raleway"/>
              <a:sym typeface="Raleway"/>
            </a:endParaRPr>
          </a:p>
        </p:txBody>
      </p:sp>
      <p:sp>
        <p:nvSpPr>
          <p:cNvPr id="267" name="Google Shape;267;p36"/>
          <p:cNvSpPr txBox="1"/>
          <p:nvPr/>
        </p:nvSpPr>
        <p:spPr>
          <a:xfrm>
            <a:off x="5401775" y="3986800"/>
            <a:ext cx="4854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b="0" i="0" lang="fr" sz="2600" u="none" cap="none" strike="noStrike">
                <a:solidFill>
                  <a:srgbClr val="000000"/>
                </a:solidFill>
                <a:latin typeface="Arial"/>
                <a:ea typeface="Arial"/>
                <a:cs typeface="Arial"/>
                <a:sym typeface="Arial"/>
              </a:rPr>
              <a:t>🎙️</a:t>
            </a:r>
            <a:endParaRPr b="0" i="0" sz="2600" u="none" cap="none" strike="noStrike">
              <a:solidFill>
                <a:srgbClr val="000000"/>
              </a:solidFill>
              <a:latin typeface="Arial"/>
              <a:ea typeface="Arial"/>
              <a:cs typeface="Arial"/>
              <a:sym typeface="Arial"/>
            </a:endParaRPr>
          </a:p>
        </p:txBody>
      </p:sp>
      <p:sp>
        <p:nvSpPr>
          <p:cNvPr id="268" name="Google Shape;268;p36"/>
          <p:cNvSpPr txBox="1"/>
          <p:nvPr/>
        </p:nvSpPr>
        <p:spPr>
          <a:xfrm>
            <a:off x="6034225" y="4140850"/>
            <a:ext cx="2544300" cy="276900"/>
          </a:xfrm>
          <a:prstGeom prst="rect">
            <a:avLst/>
          </a:prstGeom>
          <a:noFill/>
          <a:ln>
            <a:noFill/>
          </a:ln>
        </p:spPr>
        <p:txBody>
          <a:bodyPr anchorCtr="0" anchor="t" bIns="45700" lIns="45700" spcFirstLastPara="1" rIns="45700" wrap="square" tIns="45700">
            <a:spAutoFit/>
          </a:bodyPr>
          <a:lstStyle/>
          <a:p>
            <a:pPr indent="0" lvl="0" marL="0" marR="0" rtl="0" algn="just">
              <a:lnSpc>
                <a:spcPct val="115000"/>
              </a:lnSpc>
              <a:spcBef>
                <a:spcPts val="400"/>
              </a:spcBef>
              <a:spcAft>
                <a:spcPts val="0"/>
              </a:spcAft>
              <a:buClr>
                <a:srgbClr val="000000"/>
              </a:buClr>
              <a:buSzPts val="1500"/>
              <a:buFont typeface="Arial"/>
              <a:buNone/>
            </a:pPr>
            <a:r>
              <a:rPr lang="fr" sz="1200">
                <a:latin typeface="Montserrat"/>
                <a:ea typeface="Montserrat"/>
                <a:cs typeface="Montserrat"/>
                <a:sym typeface="Montserrat"/>
              </a:rPr>
              <a:t>Carole VILLEMONTEIX</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7"/>
          <p:cNvSpPr txBox="1"/>
          <p:nvPr>
            <p:ph type="title"/>
          </p:nvPr>
        </p:nvSpPr>
        <p:spPr>
          <a:xfrm>
            <a:off x="1915716" y="273844"/>
            <a:ext cx="6599700" cy="7038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rgbClr val="3A4280"/>
              </a:buClr>
              <a:buSzPts val="3000"/>
              <a:buFont typeface="Signika Negative"/>
              <a:buNone/>
            </a:pPr>
            <a:r>
              <a:rPr b="1" lang="fr"/>
              <a:t>2004 				       2022</a:t>
            </a:r>
            <a:endParaRPr b="1" sz="1700"/>
          </a:p>
        </p:txBody>
      </p:sp>
      <p:pic>
        <p:nvPicPr>
          <p:cNvPr id="274" name="Google Shape;274;p37"/>
          <p:cNvPicPr preferRelativeResize="0"/>
          <p:nvPr/>
        </p:nvPicPr>
        <p:blipFill rotWithShape="1">
          <a:blip r:embed="rId3">
            <a:alphaModFix/>
          </a:blip>
          <a:srcRect b="0" l="0" r="0" t="0"/>
          <a:stretch/>
        </p:blipFill>
        <p:spPr>
          <a:xfrm>
            <a:off x="1331516" y="977675"/>
            <a:ext cx="2141935" cy="1019176"/>
          </a:xfrm>
          <a:prstGeom prst="rect">
            <a:avLst/>
          </a:prstGeom>
          <a:noFill/>
          <a:ln>
            <a:noFill/>
          </a:ln>
        </p:spPr>
      </p:pic>
      <p:pic>
        <p:nvPicPr>
          <p:cNvPr id="275" name="Google Shape;275;p37"/>
          <p:cNvPicPr preferRelativeResize="0"/>
          <p:nvPr/>
        </p:nvPicPr>
        <p:blipFill rotWithShape="1">
          <a:blip r:embed="rId4">
            <a:alphaModFix/>
          </a:blip>
          <a:srcRect b="0" l="0" r="0" t="0"/>
          <a:stretch/>
        </p:blipFill>
        <p:spPr>
          <a:xfrm>
            <a:off x="1915717" y="2571749"/>
            <a:ext cx="1091744" cy="1194197"/>
          </a:xfrm>
          <a:prstGeom prst="rect">
            <a:avLst/>
          </a:prstGeom>
          <a:noFill/>
          <a:ln>
            <a:noFill/>
          </a:ln>
        </p:spPr>
      </p:pic>
      <p:pic>
        <p:nvPicPr>
          <p:cNvPr id="276" name="Google Shape;276;p37"/>
          <p:cNvPicPr preferRelativeResize="0"/>
          <p:nvPr/>
        </p:nvPicPr>
        <p:blipFill rotWithShape="1">
          <a:blip r:embed="rId5">
            <a:alphaModFix/>
          </a:blip>
          <a:srcRect b="0" l="0" r="0" t="0"/>
          <a:stretch/>
        </p:blipFill>
        <p:spPr>
          <a:xfrm>
            <a:off x="5768380" y="2189509"/>
            <a:ext cx="1557612" cy="1757412"/>
          </a:xfrm>
          <a:prstGeom prst="rect">
            <a:avLst/>
          </a:prstGeom>
          <a:noFill/>
          <a:ln>
            <a:noFill/>
          </a:ln>
        </p:spPr>
      </p:pic>
      <p:sp>
        <p:nvSpPr>
          <p:cNvPr id="277" name="Google Shape;277;p37"/>
          <p:cNvSpPr/>
          <p:nvPr/>
        </p:nvSpPr>
        <p:spPr>
          <a:xfrm>
            <a:off x="3473450" y="443196"/>
            <a:ext cx="1867800" cy="393600"/>
          </a:xfrm>
          <a:prstGeom prst="rightArrow">
            <a:avLst>
              <a:gd fmla="val 50000" name="adj1"/>
              <a:gd fmla="val 50000" name="adj2"/>
            </a:avLst>
          </a:prstGeom>
          <a:solidFill>
            <a:srgbClr val="4DB9A9"/>
          </a:solidFill>
          <a:ln cap="flat" cmpd="sng" w="12700">
            <a:solidFill>
              <a:srgbClr val="31538F"/>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78" name="Google Shape;278;p37"/>
          <p:cNvSpPr txBox="1"/>
          <p:nvPr/>
        </p:nvSpPr>
        <p:spPr>
          <a:xfrm>
            <a:off x="1130894" y="4183968"/>
            <a:ext cx="27495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fr" sz="1800" u="none" cap="none" strike="noStrike">
                <a:solidFill>
                  <a:srgbClr val="3A4280"/>
                </a:solidFill>
                <a:latin typeface="Signika Negative"/>
                <a:ea typeface="Signika Negative"/>
                <a:cs typeface="Signika Negative"/>
                <a:sym typeface="Signika Negative"/>
              </a:rPr>
              <a:t>PA en institution/domicile</a:t>
            </a:r>
            <a:endParaRPr sz="1100"/>
          </a:p>
        </p:txBody>
      </p:sp>
      <p:sp>
        <p:nvSpPr>
          <p:cNvPr id="279" name="Google Shape;279;p37"/>
          <p:cNvSpPr txBox="1"/>
          <p:nvPr/>
        </p:nvSpPr>
        <p:spPr>
          <a:xfrm>
            <a:off x="4279900" y="4183968"/>
            <a:ext cx="4064100" cy="6234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fr" sz="1800">
                <a:solidFill>
                  <a:srgbClr val="3A4280"/>
                </a:solidFill>
                <a:latin typeface="Signika Negative"/>
                <a:ea typeface="Signika Negative"/>
                <a:cs typeface="Signika Negative"/>
                <a:sym typeface="Signika Negative"/>
              </a:rPr>
              <a:t>PA et PH adultes en institution/domicile</a:t>
            </a:r>
            <a:endParaRPr sz="1100"/>
          </a:p>
        </p:txBody>
      </p:sp>
      <p:pic>
        <p:nvPicPr>
          <p:cNvPr descr="Une image contenant texte, clipart&#10;&#10;Description générée automatiquement" id="280" name="Google Shape;280;p37"/>
          <p:cNvPicPr preferRelativeResize="0"/>
          <p:nvPr/>
        </p:nvPicPr>
        <p:blipFill rotWithShape="1">
          <a:blip r:embed="rId6">
            <a:alphaModFix/>
          </a:blip>
          <a:srcRect b="0" l="0" r="0" t="0"/>
          <a:stretch/>
        </p:blipFill>
        <p:spPr>
          <a:xfrm>
            <a:off x="5290344" y="1073942"/>
            <a:ext cx="2880360" cy="1115568"/>
          </a:xfrm>
          <a:prstGeom prst="rect">
            <a:avLst/>
          </a:prstGeom>
          <a:noFill/>
          <a:ln>
            <a:noFill/>
          </a:ln>
        </p:spPr>
      </p:pic>
      <p:sp>
        <p:nvSpPr>
          <p:cNvPr id="281" name="Google Shape;281;p37"/>
          <p:cNvSpPr txBox="1"/>
          <p:nvPr/>
        </p:nvSpPr>
        <p:spPr>
          <a:xfrm>
            <a:off x="1584061" y="1898109"/>
            <a:ext cx="2142000" cy="346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fr" sz="1800">
                <a:solidFill>
                  <a:srgbClr val="904448"/>
                </a:solidFill>
                <a:latin typeface="Signika Negative"/>
                <a:ea typeface="Signika Negative"/>
                <a:cs typeface="Signika Negative"/>
                <a:sym typeface="Signika Negative"/>
              </a:rPr>
              <a:t>Réseau ville-hôpital </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8"/>
          <p:cNvSpPr txBox="1"/>
          <p:nvPr>
            <p:ph idx="1" type="body"/>
          </p:nvPr>
        </p:nvSpPr>
        <p:spPr>
          <a:xfrm>
            <a:off x="531142" y="560968"/>
            <a:ext cx="2049300" cy="1499100"/>
          </a:xfrm>
          <a:prstGeom prst="rect">
            <a:avLst/>
          </a:prstGeom>
          <a:noFill/>
          <a:ln cap="flat" cmpd="sng" w="9525">
            <a:solidFill>
              <a:srgbClr val="EA5A4A"/>
            </a:solidFill>
            <a:prstDash val="solid"/>
            <a:round/>
            <a:headEnd len="sm" w="sm" type="none"/>
            <a:tailEnd len="sm" w="sm" type="none"/>
          </a:ln>
        </p:spPr>
        <p:txBody>
          <a:bodyPr anchorCtr="0" anchor="t" bIns="34275" lIns="68575" spcFirstLastPara="1" rIns="68575" wrap="square" tIns="34275">
            <a:normAutofit fontScale="25000" lnSpcReduction="20000"/>
          </a:bodyPr>
          <a:lstStyle/>
          <a:p>
            <a:pPr indent="0" lvl="0" marL="0" rtl="0" algn="l">
              <a:lnSpc>
                <a:spcPct val="110000"/>
              </a:lnSpc>
              <a:spcBef>
                <a:spcPts val="0"/>
              </a:spcBef>
              <a:spcAft>
                <a:spcPts val="0"/>
              </a:spcAft>
              <a:buClr>
                <a:srgbClr val="EA5A4A"/>
              </a:buClr>
              <a:buSzPct val="100000"/>
              <a:buNone/>
            </a:pPr>
            <a:r>
              <a:rPr b="1" lang="fr" sz="2900">
                <a:solidFill>
                  <a:srgbClr val="EA5A4A"/>
                </a:solidFill>
              </a:rPr>
              <a:t>■</a:t>
            </a:r>
            <a:r>
              <a:rPr b="1" lang="fr" sz="2900"/>
              <a:t> </a:t>
            </a:r>
            <a:r>
              <a:rPr b="1" lang="fr" sz="2900">
                <a:solidFill>
                  <a:srgbClr val="3A4280"/>
                </a:solidFill>
              </a:rPr>
              <a:t>Prises en charge nutritionnelles</a:t>
            </a:r>
            <a:endParaRPr/>
          </a:p>
          <a:p>
            <a:pPr indent="0" lvl="0" marL="0" rtl="0" algn="l">
              <a:lnSpc>
                <a:spcPct val="110000"/>
              </a:lnSpc>
              <a:spcBef>
                <a:spcPts val="800"/>
              </a:spcBef>
              <a:spcAft>
                <a:spcPts val="0"/>
              </a:spcAft>
              <a:buClr>
                <a:srgbClr val="3A4280"/>
              </a:buClr>
              <a:buSzPct val="100000"/>
              <a:buNone/>
            </a:pPr>
            <a:r>
              <a:rPr lang="fr" sz="2900">
                <a:solidFill>
                  <a:srgbClr val="3A4280"/>
                </a:solidFill>
              </a:rPr>
              <a:t>(résidents ESMS, Insuf. Rénaux, Insuf. Resp., SLA, Hémopathie maligne, patient sortant de SSR)</a:t>
            </a:r>
            <a:endParaRPr/>
          </a:p>
          <a:p>
            <a:pPr indent="0" lvl="0" marL="0" rtl="0" algn="l">
              <a:lnSpc>
                <a:spcPct val="100000"/>
              </a:lnSpc>
              <a:spcBef>
                <a:spcPts val="800"/>
              </a:spcBef>
              <a:spcAft>
                <a:spcPts val="0"/>
              </a:spcAft>
              <a:buClr>
                <a:srgbClr val="356370"/>
              </a:buClr>
              <a:buSzPct val="100000"/>
              <a:buNone/>
            </a:pPr>
            <a:r>
              <a:t/>
            </a:r>
            <a:endParaRPr sz="2900">
              <a:solidFill>
                <a:srgbClr val="3A4280"/>
              </a:solidFill>
            </a:endParaRPr>
          </a:p>
          <a:p>
            <a:pPr indent="-203200" lvl="0" marL="254000" rtl="0" algn="l">
              <a:lnSpc>
                <a:spcPct val="110000"/>
              </a:lnSpc>
              <a:spcBef>
                <a:spcPts val="800"/>
              </a:spcBef>
              <a:spcAft>
                <a:spcPts val="0"/>
              </a:spcAft>
              <a:buClr>
                <a:srgbClr val="356370"/>
              </a:buClr>
              <a:buSzPct val="100000"/>
              <a:buFont typeface="Noto Sans Symbols"/>
              <a:buNone/>
            </a:pPr>
            <a:r>
              <a:t/>
            </a:r>
            <a:endParaRPr>
              <a:solidFill>
                <a:srgbClr val="3A4280"/>
              </a:solidFill>
            </a:endParaRPr>
          </a:p>
          <a:p>
            <a:pPr indent="0" lvl="0" marL="0" rtl="0" algn="l">
              <a:lnSpc>
                <a:spcPct val="90000"/>
              </a:lnSpc>
              <a:spcBef>
                <a:spcPts val="800"/>
              </a:spcBef>
              <a:spcAft>
                <a:spcPts val="0"/>
              </a:spcAft>
              <a:buClr>
                <a:srgbClr val="356370"/>
              </a:buClr>
              <a:buSzPct val="100000"/>
              <a:buNone/>
            </a:pPr>
            <a:r>
              <a:t/>
            </a:r>
            <a:endParaRPr sz="1500">
              <a:solidFill>
                <a:srgbClr val="3A4280"/>
              </a:solidFill>
            </a:endParaRPr>
          </a:p>
          <a:p>
            <a:pPr indent="0" lvl="0" marL="0" rtl="0" algn="l">
              <a:lnSpc>
                <a:spcPct val="90000"/>
              </a:lnSpc>
              <a:spcBef>
                <a:spcPts val="800"/>
              </a:spcBef>
              <a:spcAft>
                <a:spcPts val="0"/>
              </a:spcAft>
              <a:buClr>
                <a:srgbClr val="356370"/>
              </a:buClr>
              <a:buSzPct val="100000"/>
              <a:buNone/>
            </a:pPr>
            <a:r>
              <a:t/>
            </a:r>
            <a:endParaRPr>
              <a:solidFill>
                <a:srgbClr val="3A4280"/>
              </a:solidFill>
            </a:endParaRPr>
          </a:p>
          <a:p>
            <a:pPr indent="0" lvl="0" marL="0" rtl="0" algn="l">
              <a:lnSpc>
                <a:spcPct val="90000"/>
              </a:lnSpc>
              <a:spcBef>
                <a:spcPts val="800"/>
              </a:spcBef>
              <a:spcAft>
                <a:spcPts val="0"/>
              </a:spcAft>
              <a:buClr>
                <a:srgbClr val="356370"/>
              </a:buClr>
              <a:buSzPct val="100000"/>
              <a:buNone/>
            </a:pPr>
            <a:r>
              <a:t/>
            </a:r>
            <a:endParaRPr>
              <a:solidFill>
                <a:srgbClr val="3A4280"/>
              </a:solidFill>
            </a:endParaRPr>
          </a:p>
          <a:p>
            <a:pPr indent="0" lvl="0" marL="0" rtl="0" algn="l">
              <a:lnSpc>
                <a:spcPct val="90000"/>
              </a:lnSpc>
              <a:spcBef>
                <a:spcPts val="800"/>
              </a:spcBef>
              <a:spcAft>
                <a:spcPts val="0"/>
              </a:spcAft>
              <a:buClr>
                <a:srgbClr val="356370"/>
              </a:buClr>
              <a:buSzPct val="100000"/>
              <a:buNone/>
            </a:pPr>
            <a:r>
              <a:t/>
            </a:r>
            <a:endParaRPr>
              <a:solidFill>
                <a:srgbClr val="3A4280"/>
              </a:solidFill>
            </a:endParaRPr>
          </a:p>
          <a:p>
            <a:pPr indent="0" lvl="0" marL="0" rtl="0" algn="l">
              <a:lnSpc>
                <a:spcPct val="90000"/>
              </a:lnSpc>
              <a:spcBef>
                <a:spcPts val="800"/>
              </a:spcBef>
              <a:spcAft>
                <a:spcPts val="0"/>
              </a:spcAft>
              <a:buClr>
                <a:srgbClr val="356370"/>
              </a:buClr>
              <a:buSzPct val="100000"/>
              <a:buNone/>
            </a:pPr>
            <a:r>
              <a:t/>
            </a:r>
            <a:endParaRPr>
              <a:solidFill>
                <a:srgbClr val="3A4280"/>
              </a:solidFill>
            </a:endParaRPr>
          </a:p>
          <a:p>
            <a:pPr indent="0" lvl="0" marL="0" rtl="0" algn="l">
              <a:lnSpc>
                <a:spcPct val="90000"/>
              </a:lnSpc>
              <a:spcBef>
                <a:spcPts val="800"/>
              </a:spcBef>
              <a:spcAft>
                <a:spcPts val="0"/>
              </a:spcAft>
              <a:buClr>
                <a:srgbClr val="356370"/>
              </a:buClr>
              <a:buSzPct val="100000"/>
              <a:buNone/>
            </a:pPr>
            <a:r>
              <a:t/>
            </a:r>
            <a:endParaRPr>
              <a:solidFill>
                <a:srgbClr val="3A4280"/>
              </a:solidFill>
            </a:endParaRPr>
          </a:p>
        </p:txBody>
      </p:sp>
      <p:sp>
        <p:nvSpPr>
          <p:cNvPr id="287" name="Google Shape;287;p38"/>
          <p:cNvSpPr txBox="1"/>
          <p:nvPr/>
        </p:nvSpPr>
        <p:spPr>
          <a:xfrm>
            <a:off x="3520871" y="2060119"/>
            <a:ext cx="3445800" cy="703800"/>
          </a:xfrm>
          <a:prstGeom prst="rect">
            <a:avLst/>
          </a:prstGeom>
          <a:noFill/>
          <a:ln>
            <a:noFill/>
          </a:ln>
        </p:spPr>
        <p:txBody>
          <a:bodyPr anchorCtr="0" anchor="b" bIns="34275" lIns="68575" spcFirstLastPara="1" rIns="68575" wrap="square" tIns="34275">
            <a:normAutofit/>
          </a:bodyPr>
          <a:lstStyle/>
          <a:p>
            <a:pPr indent="0" lvl="0" marL="0" marR="0" rtl="0" algn="l">
              <a:lnSpc>
                <a:spcPct val="90000"/>
              </a:lnSpc>
              <a:spcBef>
                <a:spcPts val="0"/>
              </a:spcBef>
              <a:spcAft>
                <a:spcPts val="0"/>
              </a:spcAft>
              <a:buClr>
                <a:srgbClr val="356370"/>
              </a:buClr>
              <a:buSzPts val="3600"/>
              <a:buFont typeface="Signika Negative SemiBold"/>
              <a:buNone/>
            </a:pPr>
            <a:r>
              <a:rPr b="1" i="0" lang="fr" sz="3600">
                <a:solidFill>
                  <a:srgbClr val="356370"/>
                </a:solidFill>
                <a:latin typeface="Signika Negative SemiBold"/>
                <a:ea typeface="Signika Negative SemiBold"/>
                <a:cs typeface="Signika Negative SemiBold"/>
                <a:sym typeface="Signika Negative SemiBold"/>
              </a:rPr>
              <a:t>Notre expertise</a:t>
            </a:r>
            <a:endParaRPr sz="1100"/>
          </a:p>
        </p:txBody>
      </p:sp>
      <p:sp>
        <p:nvSpPr>
          <p:cNvPr id="288" name="Google Shape;288;p38"/>
          <p:cNvSpPr txBox="1"/>
          <p:nvPr/>
        </p:nvSpPr>
        <p:spPr>
          <a:xfrm>
            <a:off x="5414786" y="3091450"/>
            <a:ext cx="2782200" cy="1483200"/>
          </a:xfrm>
          <a:prstGeom prst="rect">
            <a:avLst/>
          </a:prstGeom>
          <a:noFill/>
          <a:ln cap="flat" cmpd="sng" w="9525">
            <a:solidFill>
              <a:srgbClr val="356370"/>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10000"/>
              </a:lnSpc>
              <a:spcBef>
                <a:spcPts val="0"/>
              </a:spcBef>
              <a:spcAft>
                <a:spcPts val="0"/>
              </a:spcAft>
              <a:buClr>
                <a:srgbClr val="356370"/>
              </a:buClr>
              <a:buSzPts val="1400"/>
              <a:buFont typeface="Arial"/>
              <a:buNone/>
            </a:pPr>
            <a:r>
              <a:rPr b="1" i="0" lang="fr" sz="1400">
                <a:solidFill>
                  <a:srgbClr val="356370"/>
                </a:solidFill>
                <a:latin typeface="Signika Negative"/>
                <a:ea typeface="Signika Negative"/>
                <a:cs typeface="Signika Negative"/>
                <a:sym typeface="Signika Negative"/>
              </a:rPr>
              <a:t>■</a:t>
            </a:r>
            <a:r>
              <a:rPr b="1" i="0" lang="fr" sz="1400">
                <a:solidFill>
                  <a:srgbClr val="904448"/>
                </a:solidFill>
                <a:latin typeface="Signika Negative"/>
                <a:ea typeface="Signika Negative"/>
                <a:cs typeface="Signika Negative"/>
                <a:sym typeface="Signika Negative"/>
              </a:rPr>
              <a:t> </a:t>
            </a:r>
            <a:r>
              <a:rPr b="1" i="0" lang="fr" sz="1400">
                <a:solidFill>
                  <a:srgbClr val="3A4280"/>
                </a:solidFill>
                <a:latin typeface="Signika Negative"/>
                <a:ea typeface="Signika Negative"/>
                <a:cs typeface="Signika Negative"/>
                <a:sym typeface="Signika Negative"/>
              </a:rPr>
              <a:t>Organisation en cuisine </a:t>
            </a:r>
            <a:r>
              <a:rPr b="0" i="0" lang="fr" sz="1400">
                <a:solidFill>
                  <a:srgbClr val="3A4280"/>
                </a:solidFill>
                <a:latin typeface="Signika Negative"/>
                <a:ea typeface="Signika Negative"/>
                <a:cs typeface="Signika Negative"/>
                <a:sym typeface="Signika Negative"/>
              </a:rPr>
              <a:t>(audit du système de production des repas, analyse des méthodes de travail, accompagnement à l’élaboration et/ou l’actualisation du plan de maîtrise sanitaire)</a:t>
            </a:r>
            <a:endParaRPr sz="1100"/>
          </a:p>
          <a:p>
            <a:pPr indent="-165100" lvl="0" marL="254000" marR="0" rtl="0" algn="l">
              <a:lnSpc>
                <a:spcPct val="110000"/>
              </a:lnSpc>
              <a:spcBef>
                <a:spcPts val="800"/>
              </a:spcBef>
              <a:spcAft>
                <a:spcPts val="0"/>
              </a:spcAft>
              <a:buClr>
                <a:srgbClr val="356370"/>
              </a:buClr>
              <a:buSzPts val="1400"/>
              <a:buFont typeface="Noto Sans Symbols"/>
              <a:buNone/>
            </a:pPr>
            <a:r>
              <a:t/>
            </a:r>
            <a:endParaRPr b="0" i="0" sz="14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ts val="1400"/>
              <a:buFont typeface="Arial"/>
              <a:buNone/>
            </a:pPr>
            <a:r>
              <a:t/>
            </a:r>
            <a:endParaRPr b="0" i="0" sz="14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ts val="1400"/>
              <a:buFont typeface="Arial"/>
              <a:buNone/>
            </a:pPr>
            <a:r>
              <a:t/>
            </a:r>
            <a:endParaRPr b="0" i="0" sz="14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ts val="1400"/>
              <a:buFont typeface="Arial"/>
              <a:buNone/>
            </a:pPr>
            <a:r>
              <a:t/>
            </a:r>
            <a:endParaRPr b="0" i="0" sz="14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ts val="1400"/>
              <a:buFont typeface="Arial"/>
              <a:buNone/>
            </a:pPr>
            <a:r>
              <a:t/>
            </a:r>
            <a:endParaRPr b="0" i="0" sz="14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ts val="1400"/>
              <a:buFont typeface="Arial"/>
              <a:buNone/>
            </a:pPr>
            <a:r>
              <a:t/>
            </a:r>
            <a:endParaRPr b="0" i="0" sz="14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ts val="1400"/>
              <a:buFont typeface="Arial"/>
              <a:buNone/>
            </a:pPr>
            <a:r>
              <a:t/>
            </a:r>
            <a:endParaRPr b="0" i="0" sz="1400">
              <a:solidFill>
                <a:srgbClr val="3A4280"/>
              </a:solidFill>
              <a:latin typeface="Signika Negative"/>
              <a:ea typeface="Signika Negative"/>
              <a:cs typeface="Signika Negative"/>
              <a:sym typeface="Signika Negative"/>
            </a:endParaRPr>
          </a:p>
        </p:txBody>
      </p:sp>
      <p:sp>
        <p:nvSpPr>
          <p:cNvPr id="289" name="Google Shape;289;p38"/>
          <p:cNvSpPr txBox="1"/>
          <p:nvPr/>
        </p:nvSpPr>
        <p:spPr>
          <a:xfrm>
            <a:off x="3874430" y="200452"/>
            <a:ext cx="1665900" cy="1419900"/>
          </a:xfrm>
          <a:prstGeom prst="rect">
            <a:avLst/>
          </a:prstGeom>
          <a:noFill/>
          <a:ln cap="flat" cmpd="sng" w="9525">
            <a:solidFill>
              <a:srgbClr val="F9B33B"/>
            </a:solidFill>
            <a:prstDash val="solid"/>
            <a:round/>
            <a:headEnd len="sm" w="sm" type="none"/>
            <a:tailEnd len="sm" w="sm" type="none"/>
          </a:ln>
        </p:spPr>
        <p:txBody>
          <a:bodyPr anchorCtr="0" anchor="t" bIns="34275" lIns="68575" spcFirstLastPara="1" rIns="68575" wrap="square" tIns="34275">
            <a:normAutofit fontScale="32500" lnSpcReduction="10000"/>
          </a:bodyPr>
          <a:lstStyle/>
          <a:p>
            <a:pPr indent="0" lvl="0" marL="0" marR="0" rtl="0" algn="l">
              <a:lnSpc>
                <a:spcPct val="100000"/>
              </a:lnSpc>
              <a:spcBef>
                <a:spcPts val="0"/>
              </a:spcBef>
              <a:spcAft>
                <a:spcPts val="0"/>
              </a:spcAft>
              <a:buClr>
                <a:srgbClr val="F9B33B"/>
              </a:buClr>
              <a:buSzPct val="100000"/>
              <a:buFont typeface="Arial"/>
              <a:buNone/>
            </a:pPr>
            <a:r>
              <a:rPr b="1" i="0" lang="fr" sz="1400">
                <a:solidFill>
                  <a:srgbClr val="F9B33B"/>
                </a:solidFill>
                <a:latin typeface="Signika Negative"/>
                <a:ea typeface="Signika Negative"/>
                <a:cs typeface="Signika Negative"/>
                <a:sym typeface="Signika Negative"/>
              </a:rPr>
              <a:t>■ </a:t>
            </a:r>
            <a:r>
              <a:rPr b="1" i="0" lang="fr" sz="1400">
                <a:solidFill>
                  <a:srgbClr val="3A4280"/>
                </a:solidFill>
                <a:latin typeface="Signika Negative"/>
                <a:ea typeface="Signika Negative"/>
                <a:cs typeface="Signika Negative"/>
                <a:sym typeface="Signika Negative"/>
              </a:rPr>
              <a:t>Équilibre alimentaire </a:t>
            </a:r>
            <a:r>
              <a:rPr b="0" i="0" lang="fr" sz="1400">
                <a:solidFill>
                  <a:srgbClr val="3A4280"/>
                </a:solidFill>
                <a:latin typeface="Signika Negative"/>
                <a:ea typeface="Signika Negative"/>
                <a:cs typeface="Signika Negative"/>
                <a:sym typeface="Signika Negative"/>
              </a:rPr>
              <a:t>(participation aux commissions de menus, validation des menus, …)</a:t>
            </a:r>
            <a:endParaRPr sz="1100"/>
          </a:p>
          <a:p>
            <a:pPr indent="-165100" lvl="0" marL="254000" marR="0" rtl="0" algn="l">
              <a:lnSpc>
                <a:spcPct val="110000"/>
              </a:lnSpc>
              <a:spcBef>
                <a:spcPts val="800"/>
              </a:spcBef>
              <a:spcAft>
                <a:spcPts val="0"/>
              </a:spcAft>
              <a:buClr>
                <a:srgbClr val="356370"/>
              </a:buClr>
              <a:buSzPct val="100000"/>
              <a:buFont typeface="Noto Sans Symbols"/>
              <a:buNone/>
            </a:pPr>
            <a:r>
              <a:t/>
            </a:r>
            <a:endParaRPr b="0" i="0" sz="14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5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p:txBody>
      </p:sp>
      <p:sp>
        <p:nvSpPr>
          <p:cNvPr id="290" name="Google Shape;290;p38"/>
          <p:cNvSpPr txBox="1"/>
          <p:nvPr/>
        </p:nvSpPr>
        <p:spPr>
          <a:xfrm>
            <a:off x="947140" y="2880361"/>
            <a:ext cx="2922900" cy="1379700"/>
          </a:xfrm>
          <a:prstGeom prst="rect">
            <a:avLst/>
          </a:prstGeom>
          <a:noFill/>
          <a:ln cap="flat" cmpd="sng" w="9525">
            <a:solidFill>
              <a:srgbClr val="904448"/>
            </a:solidFill>
            <a:prstDash val="solid"/>
            <a:round/>
            <a:headEnd len="sm" w="sm" type="none"/>
            <a:tailEnd len="sm" w="sm" type="none"/>
          </a:ln>
        </p:spPr>
        <p:txBody>
          <a:bodyPr anchorCtr="0" anchor="t" bIns="34275" lIns="68575" spcFirstLastPara="1" rIns="68575" wrap="square" tIns="34275">
            <a:normAutofit fontScale="55000" lnSpcReduction="10000"/>
          </a:bodyPr>
          <a:lstStyle/>
          <a:p>
            <a:pPr indent="0" lvl="0" marL="0" marR="0" rtl="0" algn="l">
              <a:lnSpc>
                <a:spcPct val="110000"/>
              </a:lnSpc>
              <a:spcBef>
                <a:spcPts val="0"/>
              </a:spcBef>
              <a:spcAft>
                <a:spcPts val="0"/>
              </a:spcAft>
              <a:buClr>
                <a:srgbClr val="904448"/>
              </a:buClr>
              <a:buSzPct val="100000"/>
              <a:buFont typeface="Arial"/>
              <a:buNone/>
            </a:pPr>
            <a:r>
              <a:rPr b="1" i="0" lang="fr" sz="1400">
                <a:solidFill>
                  <a:srgbClr val="904448"/>
                </a:solidFill>
                <a:latin typeface="Signika Negative"/>
                <a:ea typeface="Signika Negative"/>
                <a:cs typeface="Signika Negative"/>
                <a:sym typeface="Signika Negative"/>
              </a:rPr>
              <a:t>■ </a:t>
            </a:r>
            <a:r>
              <a:rPr b="1" i="0" lang="fr" sz="1400">
                <a:solidFill>
                  <a:srgbClr val="3A4280"/>
                </a:solidFill>
                <a:latin typeface="Signika Negative"/>
                <a:ea typeface="Signika Negative"/>
                <a:cs typeface="Signika Negative"/>
                <a:sym typeface="Signika Negative"/>
              </a:rPr>
              <a:t>Démarche qualité </a:t>
            </a:r>
            <a:r>
              <a:rPr b="0" i="0" lang="fr" sz="1400">
                <a:solidFill>
                  <a:srgbClr val="3A4280"/>
                </a:solidFill>
                <a:latin typeface="Signika Negative"/>
                <a:ea typeface="Signika Negative"/>
                <a:cs typeface="Signika Negative"/>
                <a:sym typeface="Signika Negative"/>
              </a:rPr>
              <a:t>(mise en place de protocoles, guide de bonnes pratiques, réduction du gaspillage alimentaire, mise en œuvre de recommandations et de réglementations)</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p:txBody>
      </p:sp>
      <p:sp>
        <p:nvSpPr>
          <p:cNvPr id="291" name="Google Shape;291;p38"/>
          <p:cNvSpPr txBox="1"/>
          <p:nvPr/>
        </p:nvSpPr>
        <p:spPr>
          <a:xfrm>
            <a:off x="6805823" y="810119"/>
            <a:ext cx="1861500" cy="1121400"/>
          </a:xfrm>
          <a:prstGeom prst="rect">
            <a:avLst/>
          </a:prstGeom>
          <a:noFill/>
          <a:ln cap="flat" cmpd="sng" w="9525">
            <a:solidFill>
              <a:srgbClr val="F5ADA8"/>
            </a:solidFill>
            <a:prstDash val="solid"/>
            <a:round/>
            <a:headEnd len="sm" w="sm" type="none"/>
            <a:tailEnd len="sm" w="sm" type="none"/>
          </a:ln>
        </p:spPr>
        <p:txBody>
          <a:bodyPr anchorCtr="0" anchor="t" bIns="34275" lIns="68575" spcFirstLastPara="1" rIns="68575" wrap="square" tIns="34275">
            <a:normAutofit fontScale="25000" lnSpcReduction="20000"/>
          </a:bodyPr>
          <a:lstStyle/>
          <a:p>
            <a:pPr indent="0" lvl="0" marL="0" marR="0" rtl="0" algn="l">
              <a:lnSpc>
                <a:spcPct val="100000"/>
              </a:lnSpc>
              <a:spcBef>
                <a:spcPts val="0"/>
              </a:spcBef>
              <a:spcAft>
                <a:spcPts val="0"/>
              </a:spcAft>
              <a:buClr>
                <a:srgbClr val="F5ADA8"/>
              </a:buClr>
              <a:buSzPct val="100000"/>
              <a:buFont typeface="Arial"/>
              <a:buNone/>
            </a:pPr>
            <a:r>
              <a:rPr b="1" i="0" lang="fr" sz="1400">
                <a:solidFill>
                  <a:srgbClr val="F5ADA8"/>
                </a:solidFill>
                <a:latin typeface="Signika Negative"/>
                <a:ea typeface="Signika Negative"/>
                <a:cs typeface="Signika Negative"/>
                <a:sym typeface="Signika Negative"/>
              </a:rPr>
              <a:t>■ </a:t>
            </a:r>
            <a:r>
              <a:rPr b="1" i="0" lang="fr" sz="1400">
                <a:solidFill>
                  <a:srgbClr val="3A4280"/>
                </a:solidFill>
                <a:latin typeface="Signika Negative"/>
                <a:ea typeface="Signika Negative"/>
                <a:cs typeface="Signika Negative"/>
                <a:sym typeface="Signika Negative"/>
              </a:rPr>
              <a:t>Information </a:t>
            </a:r>
            <a:r>
              <a:rPr b="0" i="0" lang="fr" sz="1400">
                <a:solidFill>
                  <a:srgbClr val="3A4280"/>
                </a:solidFill>
                <a:latin typeface="Signika Negative"/>
                <a:ea typeface="Signika Negative"/>
                <a:cs typeface="Signika Negative"/>
                <a:sym typeface="Signika Negative"/>
              </a:rPr>
              <a:t>auprès du grand public et des professionnels, formation relative à la nutrition </a:t>
            </a:r>
            <a:endParaRPr sz="1100"/>
          </a:p>
          <a:p>
            <a:pPr indent="-139700" lvl="0" marL="254000" marR="0" rtl="0" algn="l">
              <a:lnSpc>
                <a:spcPct val="110000"/>
              </a:lnSpc>
              <a:spcBef>
                <a:spcPts val="800"/>
              </a:spcBef>
              <a:spcAft>
                <a:spcPts val="0"/>
              </a:spcAft>
              <a:buClr>
                <a:srgbClr val="356370"/>
              </a:buClr>
              <a:buSzPct val="100000"/>
              <a:buFont typeface="Noto Sans Symbols"/>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5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p:txBody>
      </p:sp>
      <p:sp>
        <p:nvSpPr>
          <p:cNvPr id="292" name="Google Shape;292;p38"/>
          <p:cNvSpPr/>
          <p:nvPr/>
        </p:nvSpPr>
        <p:spPr>
          <a:xfrm rot="-9011731">
            <a:off x="2845736" y="1909007"/>
            <a:ext cx="536575" cy="240677"/>
          </a:xfrm>
          <a:prstGeom prst="rightArrow">
            <a:avLst>
              <a:gd fmla="val 50000" name="adj1"/>
              <a:gd fmla="val 50000" name="adj2"/>
            </a:avLst>
          </a:prstGeom>
          <a:solidFill>
            <a:srgbClr val="356370"/>
          </a:solidFill>
          <a:ln cap="flat" cmpd="sng" w="12700">
            <a:solidFill>
              <a:srgbClr val="356370"/>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3" name="Google Shape;293;p38"/>
          <p:cNvSpPr/>
          <p:nvPr/>
        </p:nvSpPr>
        <p:spPr>
          <a:xfrm rot="-2558653">
            <a:off x="6201745" y="1829455"/>
            <a:ext cx="536723" cy="240552"/>
          </a:xfrm>
          <a:prstGeom prst="rightArrow">
            <a:avLst>
              <a:gd fmla="val 50000" name="adj1"/>
              <a:gd fmla="val 50000" name="adj2"/>
            </a:avLst>
          </a:prstGeom>
          <a:solidFill>
            <a:srgbClr val="356370"/>
          </a:solidFill>
          <a:ln cap="flat" cmpd="sng" w="12700">
            <a:solidFill>
              <a:srgbClr val="356370"/>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4" name="Google Shape;294;p38"/>
          <p:cNvSpPr/>
          <p:nvPr/>
        </p:nvSpPr>
        <p:spPr>
          <a:xfrm rot="8196487">
            <a:off x="3902671" y="2898586"/>
            <a:ext cx="536693" cy="240448"/>
          </a:xfrm>
          <a:prstGeom prst="rightArrow">
            <a:avLst>
              <a:gd fmla="val 50000" name="adj1"/>
              <a:gd fmla="val 50000" name="adj2"/>
            </a:avLst>
          </a:prstGeom>
          <a:solidFill>
            <a:srgbClr val="356370"/>
          </a:solidFill>
          <a:ln cap="flat" cmpd="sng" w="12700">
            <a:solidFill>
              <a:srgbClr val="356370"/>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5" name="Google Shape;295;p38"/>
          <p:cNvSpPr/>
          <p:nvPr/>
        </p:nvSpPr>
        <p:spPr>
          <a:xfrm rot="2086451">
            <a:off x="6789840" y="2626766"/>
            <a:ext cx="536519" cy="240586"/>
          </a:xfrm>
          <a:prstGeom prst="rightArrow">
            <a:avLst>
              <a:gd fmla="val 50000" name="adj1"/>
              <a:gd fmla="val 50000" name="adj2"/>
            </a:avLst>
          </a:prstGeom>
          <a:solidFill>
            <a:srgbClr val="356370"/>
          </a:solidFill>
          <a:ln cap="flat" cmpd="sng" w="12700">
            <a:solidFill>
              <a:srgbClr val="356370"/>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96" name="Google Shape;296;p38"/>
          <p:cNvSpPr/>
          <p:nvPr/>
        </p:nvSpPr>
        <p:spPr>
          <a:xfrm rot="-5773619">
            <a:off x="4761721" y="1831828"/>
            <a:ext cx="536566" cy="240520"/>
          </a:xfrm>
          <a:prstGeom prst="rightArrow">
            <a:avLst>
              <a:gd fmla="val 50000" name="adj1"/>
              <a:gd fmla="val 50000" name="adj2"/>
            </a:avLst>
          </a:prstGeom>
          <a:solidFill>
            <a:srgbClr val="356370"/>
          </a:solidFill>
          <a:ln cap="flat" cmpd="sng" w="12700">
            <a:solidFill>
              <a:srgbClr val="356370"/>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nvSpPr>
        <p:spPr>
          <a:xfrm>
            <a:off x="641350" y="1364725"/>
            <a:ext cx="4362000" cy="16776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3000"/>
              <a:buFont typeface="Arial"/>
              <a:buNone/>
            </a:pPr>
            <a:r>
              <a:rPr b="0" i="0" lang="fr" sz="3000" u="none" cap="none" strike="noStrike">
                <a:solidFill>
                  <a:srgbClr val="000000"/>
                </a:solidFill>
                <a:latin typeface="Raleway ExtraBold"/>
                <a:ea typeface="Raleway ExtraBold"/>
                <a:cs typeface="Raleway ExtraBold"/>
                <a:sym typeface="Raleway ExtraBold"/>
              </a:rPr>
              <a:t>Qui </a:t>
            </a:r>
            <a:r>
              <a:rPr b="0" i="0" lang="fr" sz="3000" u="none" cap="none" strike="noStrike">
                <a:solidFill>
                  <a:srgbClr val="000000"/>
                </a:solidFill>
                <a:latin typeface="Raleway ExtraBold"/>
                <a:ea typeface="Raleway ExtraBold"/>
                <a:cs typeface="Raleway ExtraBold"/>
                <a:sym typeface="Raleway ExtraBold"/>
              </a:rPr>
              <a:t>parmi vous </a:t>
            </a:r>
            <a:endParaRPr b="0" i="0" sz="3000" u="none" cap="none" strike="noStrike">
              <a:solidFill>
                <a:srgbClr val="000000"/>
              </a:solidFill>
              <a:latin typeface="Raleway ExtraBold"/>
              <a:ea typeface="Raleway ExtraBold"/>
              <a:cs typeface="Raleway ExtraBold"/>
              <a:sym typeface="Raleway ExtraBold"/>
            </a:endParaRPr>
          </a:p>
          <a:p>
            <a:pPr indent="0" lvl="0" marL="0" marR="0" rtl="0" algn="ctr">
              <a:lnSpc>
                <a:spcPct val="115000"/>
              </a:lnSpc>
              <a:spcBef>
                <a:spcPts val="0"/>
              </a:spcBef>
              <a:spcAft>
                <a:spcPts val="0"/>
              </a:spcAft>
              <a:buClr>
                <a:srgbClr val="000000"/>
              </a:buClr>
              <a:buSzPts val="3000"/>
              <a:buFont typeface="Arial"/>
              <a:buNone/>
            </a:pPr>
            <a:r>
              <a:rPr lang="fr" sz="3000">
                <a:latin typeface="Raleway ExtraBold"/>
                <a:ea typeface="Raleway ExtraBold"/>
                <a:cs typeface="Raleway ExtraBold"/>
                <a:sym typeface="Raleway ExtraBold"/>
              </a:rPr>
              <a:t>connaît </a:t>
            </a:r>
            <a:r>
              <a:rPr b="0" i="0" lang="fr" sz="3000" u="none" cap="none" strike="noStrike">
                <a:solidFill>
                  <a:srgbClr val="000000"/>
                </a:solidFill>
                <a:highlight>
                  <a:srgbClr val="F4E5B8"/>
                </a:highlight>
                <a:latin typeface="Raleway ExtraBold"/>
                <a:ea typeface="Raleway ExtraBold"/>
                <a:cs typeface="Raleway ExtraBold"/>
                <a:sym typeface="Raleway ExtraBold"/>
              </a:rPr>
              <a:t> </a:t>
            </a:r>
            <a:r>
              <a:rPr lang="fr" sz="3000">
                <a:highlight>
                  <a:srgbClr val="F4E5B8"/>
                </a:highlight>
                <a:latin typeface="Raleway ExtraBold"/>
                <a:ea typeface="Raleway ExtraBold"/>
                <a:cs typeface="Raleway ExtraBold"/>
                <a:sym typeface="Raleway ExtraBold"/>
              </a:rPr>
              <a:t>ma cantine </a:t>
            </a:r>
            <a:r>
              <a:rPr b="0" i="0" lang="fr" sz="3000" u="none" cap="none" strike="noStrike">
                <a:solidFill>
                  <a:srgbClr val="000000"/>
                </a:solidFill>
                <a:latin typeface="Raleway ExtraBold"/>
                <a:ea typeface="Raleway ExtraBold"/>
                <a:cs typeface="Raleway ExtraBold"/>
                <a:sym typeface="Raleway ExtraBold"/>
              </a:rPr>
              <a:t>?</a:t>
            </a:r>
            <a:endParaRPr b="0" i="0" sz="3000" u="none" cap="none" strike="noStrike">
              <a:solidFill>
                <a:srgbClr val="000000"/>
              </a:solidFill>
              <a:latin typeface="Raleway ExtraBold"/>
              <a:ea typeface="Raleway ExtraBold"/>
              <a:cs typeface="Raleway ExtraBold"/>
              <a:sym typeface="Raleway ExtraBold"/>
            </a:endParaRPr>
          </a:p>
          <a:p>
            <a:pPr indent="0" lvl="0" marL="0" marR="0" rtl="0" algn="ctr">
              <a:lnSpc>
                <a:spcPct val="115000"/>
              </a:lnSpc>
              <a:spcBef>
                <a:spcPts val="0"/>
              </a:spcBef>
              <a:spcAft>
                <a:spcPts val="0"/>
              </a:spcAft>
              <a:buClr>
                <a:srgbClr val="000000"/>
              </a:buClr>
              <a:buSzPts val="2800"/>
              <a:buFont typeface="Arial"/>
              <a:buNone/>
            </a:pPr>
            <a:r>
              <a:t/>
            </a:r>
            <a:endParaRPr b="0" i="0" sz="2800" u="none" cap="none" strike="noStrike">
              <a:solidFill>
                <a:srgbClr val="000000"/>
              </a:solidFill>
              <a:latin typeface="Montserrat ExtraBold"/>
              <a:ea typeface="Montserrat ExtraBold"/>
              <a:cs typeface="Montserrat ExtraBold"/>
              <a:sym typeface="Montserrat ExtraBold"/>
            </a:endParaRPr>
          </a:p>
        </p:txBody>
      </p:sp>
      <p:pic>
        <p:nvPicPr>
          <p:cNvPr id="107" name="Google Shape;107;p21"/>
          <p:cNvPicPr preferRelativeResize="0"/>
          <p:nvPr/>
        </p:nvPicPr>
        <p:blipFill rotWithShape="1">
          <a:blip r:embed="rId3">
            <a:alphaModFix/>
          </a:blip>
          <a:srcRect b="0" l="0" r="0" t="0"/>
          <a:stretch/>
        </p:blipFill>
        <p:spPr>
          <a:xfrm>
            <a:off x="5951250" y="876250"/>
            <a:ext cx="1703750" cy="28396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9"/>
          <p:cNvSpPr txBox="1"/>
          <p:nvPr/>
        </p:nvSpPr>
        <p:spPr>
          <a:xfrm>
            <a:off x="201216" y="255587"/>
            <a:ext cx="6599700" cy="703800"/>
          </a:xfrm>
          <a:prstGeom prst="rect">
            <a:avLst/>
          </a:prstGeom>
          <a:noFill/>
          <a:ln>
            <a:noFill/>
          </a:ln>
        </p:spPr>
        <p:txBody>
          <a:bodyPr anchorCtr="0" anchor="b" bIns="34275" lIns="68575" spcFirstLastPara="1" rIns="68575" wrap="square" tIns="34275">
            <a:normAutofit fontScale="77500" lnSpcReduction="20000"/>
          </a:bodyPr>
          <a:lstStyle/>
          <a:p>
            <a:pPr indent="0" lvl="0" marL="0" marR="0" rtl="0" algn="l">
              <a:lnSpc>
                <a:spcPct val="90000"/>
              </a:lnSpc>
              <a:spcBef>
                <a:spcPts val="0"/>
              </a:spcBef>
              <a:spcAft>
                <a:spcPts val="0"/>
              </a:spcAft>
              <a:buClr>
                <a:srgbClr val="356370"/>
              </a:buClr>
              <a:buSzPct val="100000"/>
              <a:buFont typeface="Signika Negative SemiBold"/>
              <a:buNone/>
            </a:pPr>
            <a:r>
              <a:rPr b="1" i="0" lang="fr" sz="3800">
                <a:solidFill>
                  <a:srgbClr val="356370"/>
                </a:solidFill>
                <a:latin typeface="Signika Negative SemiBold"/>
                <a:ea typeface="Signika Negative SemiBold"/>
                <a:cs typeface="Signika Negative SemiBold"/>
                <a:sym typeface="Signika Negative SemiBold"/>
              </a:rPr>
              <a:t>Focus sur l’importance des commissions de menus</a:t>
            </a:r>
            <a:endParaRPr sz="1100"/>
          </a:p>
        </p:txBody>
      </p:sp>
      <p:sp>
        <p:nvSpPr>
          <p:cNvPr id="303" name="Google Shape;303;p39"/>
          <p:cNvSpPr txBox="1"/>
          <p:nvPr/>
        </p:nvSpPr>
        <p:spPr>
          <a:xfrm>
            <a:off x="183297" y="1194720"/>
            <a:ext cx="8777400" cy="939000"/>
          </a:xfrm>
          <a:prstGeom prst="rect">
            <a:avLst/>
          </a:prstGeom>
          <a:noFill/>
          <a:ln>
            <a:noFill/>
          </a:ln>
        </p:spPr>
        <p:txBody>
          <a:bodyPr anchorCtr="0" anchor="t" bIns="34275" lIns="68575" spcFirstLastPara="1" rIns="68575" wrap="square" tIns="34275">
            <a:normAutofit fontScale="25000" lnSpcReduction="20000"/>
          </a:bodyPr>
          <a:lstStyle/>
          <a:p>
            <a:pPr indent="0" lvl="0" marL="0" marR="0" rtl="0" algn="l">
              <a:lnSpc>
                <a:spcPct val="170000"/>
              </a:lnSpc>
              <a:spcBef>
                <a:spcPts val="0"/>
              </a:spcBef>
              <a:spcAft>
                <a:spcPts val="0"/>
              </a:spcAft>
              <a:buClr>
                <a:srgbClr val="EA5A4A"/>
              </a:buClr>
              <a:buSzPct val="100000"/>
              <a:buFont typeface="Arial"/>
              <a:buNone/>
            </a:pPr>
            <a:r>
              <a:rPr b="1" i="0" lang="fr" sz="4900">
                <a:solidFill>
                  <a:srgbClr val="EA5A4A"/>
                </a:solidFill>
                <a:latin typeface="Signika Negative"/>
                <a:ea typeface="Signika Negative"/>
                <a:cs typeface="Signika Negative"/>
                <a:sym typeface="Signika Negative"/>
              </a:rPr>
              <a:t>■</a:t>
            </a:r>
            <a:r>
              <a:rPr b="1" i="0" lang="fr" sz="4900">
                <a:solidFill>
                  <a:srgbClr val="356370"/>
                </a:solidFill>
                <a:latin typeface="Signika Negative"/>
                <a:ea typeface="Signika Negative"/>
                <a:cs typeface="Signika Negative"/>
                <a:sym typeface="Signika Negative"/>
              </a:rPr>
              <a:t>  </a:t>
            </a:r>
            <a:r>
              <a:rPr b="0" i="0" lang="fr" sz="7200">
                <a:solidFill>
                  <a:srgbClr val="3A4280"/>
                </a:solidFill>
                <a:latin typeface="Signika Negative"/>
                <a:ea typeface="Signika Negative"/>
                <a:cs typeface="Signika Negative"/>
                <a:sym typeface="Signika Negative"/>
              </a:rPr>
              <a:t>Avant d’élaborer des menus et de commander les aliments, il est nécessaire : </a:t>
            </a:r>
            <a:endParaRPr sz="1100"/>
          </a:p>
          <a:p>
            <a:pPr indent="-266700" lvl="0" marL="736600" marR="0" rtl="0" algn="l">
              <a:lnSpc>
                <a:spcPct val="170000"/>
              </a:lnSpc>
              <a:spcBef>
                <a:spcPts val="800"/>
              </a:spcBef>
              <a:spcAft>
                <a:spcPts val="0"/>
              </a:spcAft>
              <a:buClr>
                <a:srgbClr val="3A4280"/>
              </a:buClr>
              <a:buSzPct val="100000"/>
              <a:buFont typeface="Noto Sans Symbols"/>
              <a:buChar char="▪"/>
            </a:pPr>
            <a:r>
              <a:rPr b="0" i="0" lang="fr" sz="7200">
                <a:solidFill>
                  <a:srgbClr val="3A4280"/>
                </a:solidFill>
                <a:latin typeface="Signika Negative"/>
                <a:ea typeface="Signika Negative"/>
                <a:cs typeface="Signika Negative"/>
                <a:sym typeface="Signika Negative"/>
              </a:rPr>
              <a:t>de connaître les souhaits et retours des résidents, convives, bénéficiaires, …</a:t>
            </a:r>
            <a:endParaRPr sz="1100"/>
          </a:p>
          <a:p>
            <a:pPr indent="-266700" lvl="0" marL="736600" marR="0" rtl="0" algn="l">
              <a:lnSpc>
                <a:spcPct val="170000"/>
              </a:lnSpc>
              <a:spcBef>
                <a:spcPts val="800"/>
              </a:spcBef>
              <a:spcAft>
                <a:spcPts val="0"/>
              </a:spcAft>
              <a:buClr>
                <a:srgbClr val="3A4280"/>
              </a:buClr>
              <a:buSzPct val="100000"/>
              <a:buFont typeface="Noto Sans Symbols"/>
              <a:buChar char="▪"/>
            </a:pPr>
            <a:r>
              <a:rPr b="0" i="0" lang="fr" sz="7200">
                <a:solidFill>
                  <a:srgbClr val="3A4280"/>
                </a:solidFill>
                <a:latin typeface="Signika Negative"/>
                <a:ea typeface="Signika Negative"/>
                <a:cs typeface="Signika Negative"/>
                <a:sym typeface="Signika Negative"/>
              </a:rPr>
              <a:t>d’identifier les problématiques (services, cuissons, textures, matériels, …)  </a:t>
            </a:r>
            <a:endParaRPr sz="1100"/>
          </a:p>
          <a:p>
            <a:pPr indent="-266700" lvl="0" marL="736600" marR="0" rtl="0" algn="l">
              <a:lnSpc>
                <a:spcPct val="170000"/>
              </a:lnSpc>
              <a:spcBef>
                <a:spcPts val="800"/>
              </a:spcBef>
              <a:spcAft>
                <a:spcPts val="0"/>
              </a:spcAft>
              <a:buClr>
                <a:srgbClr val="3A4280"/>
              </a:buClr>
              <a:buSzPct val="100000"/>
              <a:buFont typeface="Noto Sans Symbols"/>
              <a:buChar char="▪"/>
            </a:pPr>
            <a:r>
              <a:rPr b="0" i="0" lang="fr" sz="7200">
                <a:solidFill>
                  <a:srgbClr val="3A4280"/>
                </a:solidFill>
                <a:latin typeface="Signika Negative"/>
                <a:ea typeface="Signika Negative"/>
                <a:cs typeface="Signika Negative"/>
                <a:sym typeface="Signika Negative"/>
              </a:rPr>
              <a:t>résoudre ces problématiques </a:t>
            </a:r>
            <a:endParaRPr sz="1100"/>
          </a:p>
          <a:p>
            <a:pPr indent="-266700" lvl="0" marL="736600" marR="0" rtl="0" algn="l">
              <a:lnSpc>
                <a:spcPct val="170000"/>
              </a:lnSpc>
              <a:spcBef>
                <a:spcPts val="800"/>
              </a:spcBef>
              <a:spcAft>
                <a:spcPts val="0"/>
              </a:spcAft>
              <a:buClr>
                <a:srgbClr val="3A4280"/>
              </a:buClr>
              <a:buSzPct val="100000"/>
              <a:buFont typeface="Noto Sans Symbols"/>
              <a:buChar char="▪"/>
            </a:pPr>
            <a:r>
              <a:rPr b="0" i="0" lang="fr" sz="7200">
                <a:solidFill>
                  <a:srgbClr val="3A4280"/>
                </a:solidFill>
                <a:latin typeface="Signika Negative"/>
                <a:ea typeface="Signika Negative"/>
                <a:cs typeface="Signika Negative"/>
                <a:sym typeface="Signika Negative"/>
              </a:rPr>
              <a:t>favoriser un cadre idéal </a:t>
            </a:r>
            <a:endParaRPr sz="1100"/>
          </a:p>
          <a:p>
            <a:pPr indent="-266700" lvl="0" marL="736600" marR="0" rtl="0" algn="l">
              <a:lnSpc>
                <a:spcPct val="170000"/>
              </a:lnSpc>
              <a:spcBef>
                <a:spcPts val="800"/>
              </a:spcBef>
              <a:spcAft>
                <a:spcPts val="0"/>
              </a:spcAft>
              <a:buClr>
                <a:srgbClr val="3A4280"/>
              </a:buClr>
              <a:buSzPct val="100000"/>
              <a:buFont typeface="Noto Sans Symbols"/>
              <a:buChar char="▪"/>
            </a:pPr>
            <a:r>
              <a:rPr b="0" i="0" lang="fr" sz="7200">
                <a:solidFill>
                  <a:srgbClr val="3A4280"/>
                </a:solidFill>
                <a:latin typeface="Signika Negative"/>
                <a:ea typeface="Signika Negative"/>
                <a:cs typeface="Signika Negative"/>
                <a:sym typeface="Signika Negative"/>
              </a:rPr>
              <a:t>Avoir un service de qualité </a:t>
            </a:r>
            <a:endParaRPr sz="1100"/>
          </a:p>
          <a:p>
            <a:pPr indent="0" lvl="0" marL="0" marR="0" rtl="0" algn="l">
              <a:lnSpc>
                <a:spcPct val="170000"/>
              </a:lnSpc>
              <a:spcBef>
                <a:spcPts val="800"/>
              </a:spcBef>
              <a:spcAft>
                <a:spcPts val="0"/>
              </a:spcAft>
              <a:buClr>
                <a:srgbClr val="3A4280"/>
              </a:buClr>
              <a:buSzPct val="100000"/>
              <a:buFont typeface="Arial"/>
              <a:buNone/>
            </a:pPr>
            <a:r>
              <a:rPr b="0" i="0" lang="fr" sz="2900">
                <a:solidFill>
                  <a:srgbClr val="3A4280"/>
                </a:solidFill>
                <a:latin typeface="Signika Negative"/>
                <a:ea typeface="Signika Negative"/>
                <a:cs typeface="Signika Negative"/>
                <a:sym typeface="Signika Negative"/>
              </a:rPr>
              <a:t>	</a:t>
            </a:r>
            <a:endParaRPr sz="1100"/>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a:p>
            <a:pPr indent="0" lvl="0" marL="0" marR="0" rtl="0" algn="l">
              <a:lnSpc>
                <a:spcPct val="90000"/>
              </a:lnSpc>
              <a:spcBef>
                <a:spcPts val="800"/>
              </a:spcBef>
              <a:spcAft>
                <a:spcPts val="0"/>
              </a:spcAft>
              <a:buClr>
                <a:srgbClr val="356370"/>
              </a:buClr>
              <a:buSzPct val="100000"/>
              <a:buFont typeface="Arial"/>
              <a:buNone/>
            </a:pPr>
            <a:r>
              <a:t/>
            </a:r>
            <a:endParaRPr b="0" i="0" sz="1800">
              <a:solidFill>
                <a:srgbClr val="3A4280"/>
              </a:solidFill>
              <a:latin typeface="Signika Negative"/>
              <a:ea typeface="Signika Negative"/>
              <a:cs typeface="Signika Negative"/>
              <a:sym typeface="Signika Negativ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0"/>
          <p:cNvSpPr txBox="1"/>
          <p:nvPr/>
        </p:nvSpPr>
        <p:spPr>
          <a:xfrm>
            <a:off x="201216" y="255587"/>
            <a:ext cx="6599700" cy="703800"/>
          </a:xfrm>
          <a:prstGeom prst="rect">
            <a:avLst/>
          </a:prstGeom>
          <a:noFill/>
          <a:ln>
            <a:noFill/>
          </a:ln>
        </p:spPr>
        <p:txBody>
          <a:bodyPr anchorCtr="0" anchor="b" bIns="34275" lIns="68575" spcFirstLastPara="1" rIns="68575" wrap="square" tIns="34275">
            <a:normAutofit fontScale="77500" lnSpcReduction="20000"/>
          </a:bodyPr>
          <a:lstStyle/>
          <a:p>
            <a:pPr indent="0" lvl="0" marL="0" marR="0" rtl="0" algn="l">
              <a:lnSpc>
                <a:spcPct val="90000"/>
              </a:lnSpc>
              <a:spcBef>
                <a:spcPts val="0"/>
              </a:spcBef>
              <a:spcAft>
                <a:spcPts val="0"/>
              </a:spcAft>
              <a:buClr>
                <a:srgbClr val="356370"/>
              </a:buClr>
              <a:buSzPct val="100000"/>
              <a:buFont typeface="Signika Negative SemiBold"/>
              <a:buNone/>
            </a:pPr>
            <a:r>
              <a:rPr b="1" i="0" lang="fr" sz="3800">
                <a:solidFill>
                  <a:srgbClr val="356370"/>
                </a:solidFill>
                <a:latin typeface="Signika Negative SemiBold"/>
                <a:ea typeface="Signika Negative SemiBold"/>
                <a:cs typeface="Signika Negative SemiBold"/>
                <a:sym typeface="Signika Negative SemiBold"/>
              </a:rPr>
              <a:t>Focus sur l’importance des commissions de menus</a:t>
            </a:r>
            <a:endParaRPr sz="1100"/>
          </a:p>
        </p:txBody>
      </p:sp>
      <p:sp>
        <p:nvSpPr>
          <p:cNvPr id="310" name="Google Shape;310;p40"/>
          <p:cNvSpPr txBox="1"/>
          <p:nvPr/>
        </p:nvSpPr>
        <p:spPr>
          <a:xfrm>
            <a:off x="201216" y="1675706"/>
            <a:ext cx="1367700" cy="931200"/>
          </a:xfrm>
          <a:prstGeom prst="rect">
            <a:avLst/>
          </a:prstGeom>
          <a:solidFill>
            <a:srgbClr val="F5ADA8"/>
          </a:solidFill>
          <a:ln>
            <a:noFill/>
          </a:ln>
        </p:spPr>
        <p:txBody>
          <a:bodyPr anchorCtr="0" anchor="ctr" bIns="34275" lIns="68575" spcFirstLastPara="1" rIns="68575" wrap="square" tIns="34275">
            <a:spAutoFit/>
          </a:bodyPr>
          <a:lstStyle/>
          <a:p>
            <a:pPr indent="0" lvl="0" marL="0" marR="0" rtl="0" algn="l">
              <a:spcBef>
                <a:spcPts val="0"/>
              </a:spcBef>
              <a:spcAft>
                <a:spcPts val="0"/>
              </a:spcAft>
              <a:buNone/>
            </a:pPr>
            <a:r>
              <a:t/>
            </a:r>
            <a:endParaRPr sz="1400">
              <a:solidFill>
                <a:schemeClr val="dk1"/>
              </a:solidFill>
              <a:latin typeface="Montserrat"/>
              <a:ea typeface="Montserrat"/>
              <a:cs typeface="Montserrat"/>
              <a:sym typeface="Montserrat"/>
            </a:endParaRPr>
          </a:p>
          <a:p>
            <a:pPr indent="0" lvl="0" marL="0" marR="0" rtl="0" algn="ctr">
              <a:spcBef>
                <a:spcPts val="0"/>
              </a:spcBef>
              <a:spcAft>
                <a:spcPts val="0"/>
              </a:spcAft>
              <a:buNone/>
            </a:pPr>
            <a:r>
              <a:rPr lang="fr" sz="1400">
                <a:solidFill>
                  <a:schemeClr val="dk1"/>
                </a:solidFill>
                <a:latin typeface="Montserrat"/>
                <a:ea typeface="Montserrat"/>
                <a:cs typeface="Montserrat"/>
                <a:sym typeface="Montserrat"/>
              </a:rPr>
              <a:t>Problèmes rencontrés</a:t>
            </a:r>
            <a:endParaRPr sz="1100"/>
          </a:p>
          <a:p>
            <a:pPr indent="0" lvl="0" marL="0" marR="0" rtl="0" algn="l">
              <a:spcBef>
                <a:spcPts val="0"/>
              </a:spcBef>
              <a:spcAft>
                <a:spcPts val="0"/>
              </a:spcAft>
              <a:buNone/>
            </a:pPr>
            <a:r>
              <a:rPr lang="fr" sz="1400">
                <a:solidFill>
                  <a:schemeClr val="dk1"/>
                </a:solidFill>
                <a:latin typeface="Montserrat"/>
                <a:ea typeface="Montserrat"/>
                <a:cs typeface="Montserrat"/>
                <a:sym typeface="Montserrat"/>
              </a:rPr>
              <a:t> </a:t>
            </a:r>
            <a:endParaRPr sz="1100"/>
          </a:p>
        </p:txBody>
      </p:sp>
      <p:sp>
        <p:nvSpPr>
          <p:cNvPr id="311" name="Google Shape;311;p40"/>
          <p:cNvSpPr txBox="1"/>
          <p:nvPr/>
        </p:nvSpPr>
        <p:spPr>
          <a:xfrm>
            <a:off x="2197249" y="1912440"/>
            <a:ext cx="1676400" cy="500100"/>
          </a:xfrm>
          <a:prstGeom prst="rect">
            <a:avLst/>
          </a:prstGeom>
          <a:solidFill>
            <a:srgbClr val="356370"/>
          </a:solid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fr" sz="1400">
                <a:solidFill>
                  <a:schemeClr val="lt1"/>
                </a:solidFill>
                <a:latin typeface="Montserrat"/>
                <a:ea typeface="Montserrat"/>
                <a:cs typeface="Montserrat"/>
                <a:sym typeface="Montserrat"/>
              </a:rPr>
              <a:t>Non consommation </a:t>
            </a:r>
            <a:endParaRPr sz="1100"/>
          </a:p>
        </p:txBody>
      </p:sp>
      <p:sp>
        <p:nvSpPr>
          <p:cNvPr id="312" name="Google Shape;312;p40"/>
          <p:cNvSpPr txBox="1"/>
          <p:nvPr/>
        </p:nvSpPr>
        <p:spPr>
          <a:xfrm>
            <a:off x="4176216" y="1063071"/>
            <a:ext cx="1676400" cy="500100"/>
          </a:xfrm>
          <a:prstGeom prst="rect">
            <a:avLst/>
          </a:prstGeom>
          <a:solidFill>
            <a:srgbClr val="F9B33B"/>
          </a:solid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fr" sz="1400">
                <a:solidFill>
                  <a:schemeClr val="dk1"/>
                </a:solidFill>
                <a:latin typeface="Montserrat"/>
                <a:ea typeface="Montserrat"/>
                <a:cs typeface="Montserrat"/>
                <a:sym typeface="Montserrat"/>
              </a:rPr>
              <a:t>Risque de dénutrition</a:t>
            </a:r>
            <a:endParaRPr sz="1100"/>
          </a:p>
        </p:txBody>
      </p:sp>
      <p:sp>
        <p:nvSpPr>
          <p:cNvPr id="313" name="Google Shape;313;p40"/>
          <p:cNvSpPr txBox="1"/>
          <p:nvPr/>
        </p:nvSpPr>
        <p:spPr>
          <a:xfrm>
            <a:off x="4227017" y="2727813"/>
            <a:ext cx="1676400" cy="500100"/>
          </a:xfrm>
          <a:prstGeom prst="rect">
            <a:avLst/>
          </a:prstGeom>
          <a:solidFill>
            <a:srgbClr val="F9B33B"/>
          </a:solid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fr" sz="1400">
                <a:solidFill>
                  <a:schemeClr val="dk1"/>
                </a:solidFill>
                <a:latin typeface="Montserrat"/>
                <a:ea typeface="Montserrat"/>
                <a:cs typeface="Montserrat"/>
                <a:sym typeface="Montserrat"/>
              </a:rPr>
              <a:t>Gaspillage alimentaire</a:t>
            </a:r>
            <a:endParaRPr sz="1100"/>
          </a:p>
        </p:txBody>
      </p:sp>
      <p:sp>
        <p:nvSpPr>
          <p:cNvPr id="314" name="Google Shape;314;p40"/>
          <p:cNvSpPr txBox="1"/>
          <p:nvPr/>
        </p:nvSpPr>
        <p:spPr>
          <a:xfrm>
            <a:off x="6502400" y="1070748"/>
            <a:ext cx="1676400" cy="500100"/>
          </a:xfrm>
          <a:prstGeom prst="rect">
            <a:avLst/>
          </a:prstGeom>
          <a:solidFill>
            <a:srgbClr val="EA5A4A"/>
          </a:solid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fr" sz="1400">
                <a:solidFill>
                  <a:schemeClr val="lt1"/>
                </a:solidFill>
                <a:latin typeface="Montserrat"/>
                <a:ea typeface="Montserrat"/>
                <a:cs typeface="Montserrat"/>
                <a:sym typeface="Montserrat"/>
              </a:rPr>
              <a:t>Coût de santé publique</a:t>
            </a:r>
            <a:endParaRPr sz="1100"/>
          </a:p>
        </p:txBody>
      </p:sp>
      <p:sp>
        <p:nvSpPr>
          <p:cNvPr id="315" name="Google Shape;315;p40"/>
          <p:cNvSpPr txBox="1"/>
          <p:nvPr/>
        </p:nvSpPr>
        <p:spPr>
          <a:xfrm>
            <a:off x="6502400" y="2571750"/>
            <a:ext cx="1676400" cy="715800"/>
          </a:xfrm>
          <a:prstGeom prst="rect">
            <a:avLst/>
          </a:prstGeom>
          <a:solidFill>
            <a:srgbClr val="EA5A4A"/>
          </a:solid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fr" sz="1400">
                <a:solidFill>
                  <a:schemeClr val="lt1"/>
                </a:solidFill>
                <a:latin typeface="Montserrat"/>
                <a:ea typeface="Montserrat"/>
                <a:cs typeface="Montserrat"/>
                <a:sym typeface="Montserrat"/>
              </a:rPr>
              <a:t>Coût lié à la gestion des déchets</a:t>
            </a:r>
            <a:endParaRPr sz="1100"/>
          </a:p>
        </p:txBody>
      </p:sp>
      <p:sp>
        <p:nvSpPr>
          <p:cNvPr id="316" name="Google Shape;316;p40"/>
          <p:cNvSpPr txBox="1"/>
          <p:nvPr/>
        </p:nvSpPr>
        <p:spPr>
          <a:xfrm>
            <a:off x="1509216" y="3818400"/>
            <a:ext cx="6809100" cy="284700"/>
          </a:xfrm>
          <a:prstGeom prst="rect">
            <a:avLst/>
          </a:prstGeom>
          <a:solidFill>
            <a:srgbClr val="904448"/>
          </a:solidFill>
          <a:ln>
            <a:noFill/>
          </a:ln>
        </p:spPr>
        <p:txBody>
          <a:bodyPr anchorCtr="0" anchor="t" bIns="34275" lIns="68575" spcFirstLastPara="1" rIns="68575" wrap="square" tIns="34275">
            <a:spAutoFit/>
          </a:bodyPr>
          <a:lstStyle/>
          <a:p>
            <a:pPr indent="0" lvl="1" marL="342900" marR="0" rtl="0" algn="just">
              <a:lnSpc>
                <a:spcPct val="100000"/>
              </a:lnSpc>
              <a:spcBef>
                <a:spcPts val="0"/>
              </a:spcBef>
              <a:spcAft>
                <a:spcPts val="0"/>
              </a:spcAft>
              <a:buNone/>
            </a:pPr>
            <a:r>
              <a:rPr b="1" i="0" lang="fr" sz="1400" u="none" cap="none" strike="noStrike">
                <a:solidFill>
                  <a:schemeClr val="lt1"/>
                </a:solidFill>
                <a:latin typeface="Calibri"/>
                <a:ea typeface="Calibri"/>
                <a:cs typeface="Calibri"/>
                <a:sym typeface="Calibri"/>
              </a:rPr>
              <a:t>OBJECTIF Redéployer les gains économiques dans une politique qualitative des achats</a:t>
            </a:r>
            <a:endParaRPr sz="1100"/>
          </a:p>
        </p:txBody>
      </p:sp>
      <p:cxnSp>
        <p:nvCxnSpPr>
          <p:cNvPr id="317" name="Google Shape;317;p40"/>
          <p:cNvCxnSpPr>
            <a:stCxn id="311" idx="3"/>
          </p:cNvCxnSpPr>
          <p:nvPr/>
        </p:nvCxnSpPr>
        <p:spPr>
          <a:xfrm flipH="1" rot="10800000">
            <a:off x="3873649" y="1563090"/>
            <a:ext cx="787200" cy="599400"/>
          </a:xfrm>
          <a:prstGeom prst="straightConnector1">
            <a:avLst/>
          </a:prstGeom>
          <a:noFill/>
          <a:ln cap="flat" cmpd="sng" w="41275">
            <a:solidFill>
              <a:schemeClr val="accent1"/>
            </a:solidFill>
            <a:prstDash val="solid"/>
            <a:miter lim="800000"/>
            <a:headEnd len="sm" w="sm" type="none"/>
            <a:tailEnd len="med" w="med" type="triangle"/>
          </a:ln>
        </p:spPr>
      </p:cxnSp>
      <p:cxnSp>
        <p:nvCxnSpPr>
          <p:cNvPr id="318" name="Google Shape;318;p40"/>
          <p:cNvCxnSpPr/>
          <p:nvPr/>
        </p:nvCxnSpPr>
        <p:spPr>
          <a:xfrm>
            <a:off x="3873649" y="2220635"/>
            <a:ext cx="787200" cy="441600"/>
          </a:xfrm>
          <a:prstGeom prst="straightConnector1">
            <a:avLst/>
          </a:prstGeom>
          <a:noFill/>
          <a:ln cap="flat" cmpd="sng" w="41275">
            <a:solidFill>
              <a:schemeClr val="accent1"/>
            </a:solidFill>
            <a:prstDash val="solid"/>
            <a:miter lim="800000"/>
            <a:headEnd len="sm" w="sm" type="none"/>
            <a:tailEnd len="med" w="med" type="triangle"/>
          </a:ln>
        </p:spPr>
      </p:cxnSp>
      <p:cxnSp>
        <p:nvCxnSpPr>
          <p:cNvPr id="319" name="Google Shape;319;p40"/>
          <p:cNvCxnSpPr>
            <a:endCxn id="314" idx="1"/>
          </p:cNvCxnSpPr>
          <p:nvPr/>
        </p:nvCxnSpPr>
        <p:spPr>
          <a:xfrm flipH="1" rot="10800000">
            <a:off x="5852600" y="1320798"/>
            <a:ext cx="649800" cy="15900"/>
          </a:xfrm>
          <a:prstGeom prst="straightConnector1">
            <a:avLst/>
          </a:prstGeom>
          <a:noFill/>
          <a:ln cap="flat" cmpd="sng" w="41275">
            <a:solidFill>
              <a:schemeClr val="accent1"/>
            </a:solidFill>
            <a:prstDash val="solid"/>
            <a:miter lim="800000"/>
            <a:headEnd len="sm" w="sm" type="none"/>
            <a:tailEnd len="med" w="med" type="triangle"/>
          </a:ln>
        </p:spPr>
      </p:cxnSp>
      <p:cxnSp>
        <p:nvCxnSpPr>
          <p:cNvPr id="320" name="Google Shape;320;p40"/>
          <p:cNvCxnSpPr/>
          <p:nvPr/>
        </p:nvCxnSpPr>
        <p:spPr>
          <a:xfrm flipH="1" rot="10800000">
            <a:off x="5878016" y="2902099"/>
            <a:ext cx="649800" cy="15900"/>
          </a:xfrm>
          <a:prstGeom prst="straightConnector1">
            <a:avLst/>
          </a:prstGeom>
          <a:noFill/>
          <a:ln cap="flat" cmpd="sng" w="41275">
            <a:solidFill>
              <a:schemeClr val="accent1"/>
            </a:solidFill>
            <a:prstDash val="solid"/>
            <a:miter lim="800000"/>
            <a:headEnd len="sm" w="sm" type="none"/>
            <a:tailEnd len="med" w="med" type="triangle"/>
          </a:ln>
        </p:spPr>
      </p:cxnSp>
      <p:cxnSp>
        <p:nvCxnSpPr>
          <p:cNvPr id="321" name="Google Shape;321;p40"/>
          <p:cNvCxnSpPr/>
          <p:nvPr/>
        </p:nvCxnSpPr>
        <p:spPr>
          <a:xfrm flipH="1" rot="10800000">
            <a:off x="1568697" y="2127291"/>
            <a:ext cx="649800" cy="15900"/>
          </a:xfrm>
          <a:prstGeom prst="straightConnector1">
            <a:avLst/>
          </a:prstGeom>
          <a:noFill/>
          <a:ln cap="flat" cmpd="sng" w="41275">
            <a:solidFill>
              <a:schemeClr val="accent1"/>
            </a:solidFill>
            <a:prstDash val="solid"/>
            <a:miter lim="800000"/>
            <a:headEnd len="sm" w="sm"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1"/>
          <p:cNvSpPr txBox="1"/>
          <p:nvPr/>
        </p:nvSpPr>
        <p:spPr>
          <a:xfrm>
            <a:off x="201216" y="255587"/>
            <a:ext cx="6599700" cy="703800"/>
          </a:xfrm>
          <a:prstGeom prst="rect">
            <a:avLst/>
          </a:prstGeom>
          <a:noFill/>
          <a:ln>
            <a:noFill/>
          </a:ln>
        </p:spPr>
        <p:txBody>
          <a:bodyPr anchorCtr="0" anchor="b" bIns="34275" lIns="68575" spcFirstLastPara="1" rIns="68575" wrap="square" tIns="34275">
            <a:normAutofit fontScale="77500" lnSpcReduction="20000"/>
          </a:bodyPr>
          <a:lstStyle/>
          <a:p>
            <a:pPr indent="0" lvl="0" marL="0" marR="0" rtl="0" algn="l">
              <a:lnSpc>
                <a:spcPct val="90000"/>
              </a:lnSpc>
              <a:spcBef>
                <a:spcPts val="0"/>
              </a:spcBef>
              <a:spcAft>
                <a:spcPts val="0"/>
              </a:spcAft>
              <a:buClr>
                <a:srgbClr val="356370"/>
              </a:buClr>
              <a:buSzPct val="100000"/>
              <a:buFont typeface="Signika Negative SemiBold"/>
              <a:buNone/>
            </a:pPr>
            <a:r>
              <a:rPr b="1" i="0" lang="fr" sz="3800">
                <a:solidFill>
                  <a:srgbClr val="356370"/>
                </a:solidFill>
                <a:latin typeface="Signika Negative SemiBold"/>
                <a:ea typeface="Signika Negative SemiBold"/>
                <a:cs typeface="Signika Negative SemiBold"/>
                <a:sym typeface="Signika Negative SemiBold"/>
              </a:rPr>
              <a:t>Organisation des commissions de menus</a:t>
            </a:r>
            <a:endParaRPr sz="1100"/>
          </a:p>
        </p:txBody>
      </p:sp>
      <p:sp>
        <p:nvSpPr>
          <p:cNvPr id="328" name="Google Shape;328;p41"/>
          <p:cNvSpPr txBox="1"/>
          <p:nvPr/>
        </p:nvSpPr>
        <p:spPr>
          <a:xfrm>
            <a:off x="557030" y="1209839"/>
            <a:ext cx="7268100" cy="2685900"/>
          </a:xfrm>
          <a:prstGeom prst="rect">
            <a:avLst/>
          </a:prstGeom>
          <a:noFill/>
          <a:ln>
            <a:noFill/>
          </a:ln>
        </p:spPr>
        <p:txBody>
          <a:bodyPr anchorCtr="0" anchor="t" bIns="34275" lIns="68575" spcFirstLastPara="1" rIns="68575" wrap="square" tIns="34275">
            <a:spAutoFit/>
          </a:bodyPr>
          <a:lstStyle/>
          <a:p>
            <a:pPr indent="-260350" lvl="2" marL="1117600" marR="0" rtl="0" algn="l">
              <a:spcBef>
                <a:spcPts val="0"/>
              </a:spcBef>
              <a:spcAft>
                <a:spcPts val="0"/>
              </a:spcAft>
              <a:buClr>
                <a:srgbClr val="4DB9A9"/>
              </a:buClr>
              <a:buSzPts val="1500"/>
              <a:buFont typeface="Noto Sans Symbols"/>
              <a:buChar char="▪"/>
            </a:pPr>
            <a:r>
              <a:rPr b="1" i="0" lang="fr" sz="1500" u="none" cap="none" strike="noStrike">
                <a:solidFill>
                  <a:schemeClr val="dk1"/>
                </a:solidFill>
                <a:latin typeface="Montserrat"/>
                <a:ea typeface="Montserrat"/>
                <a:cs typeface="Montserrat"/>
                <a:sym typeface="Montserrat"/>
              </a:rPr>
              <a:t>En amont de la commission</a:t>
            </a:r>
            <a:r>
              <a:rPr b="0" i="0" lang="fr" sz="1500" u="none" cap="none" strike="noStrike">
                <a:solidFill>
                  <a:schemeClr val="dk1"/>
                </a:solidFill>
                <a:latin typeface="Montserrat"/>
                <a:ea typeface="Montserrat"/>
                <a:cs typeface="Montserrat"/>
                <a:sym typeface="Montserrat"/>
              </a:rPr>
              <a:t>, recueil des retours des résidents à l’aide de fiche de liaison, fiche de goût, lors d’animations </a:t>
            </a:r>
            <a:endParaRPr sz="1100"/>
          </a:p>
          <a:p>
            <a:pPr indent="-260350" lvl="2" marL="1117600" marR="0" rtl="0" algn="l">
              <a:spcBef>
                <a:spcPts val="800"/>
              </a:spcBef>
              <a:spcAft>
                <a:spcPts val="0"/>
              </a:spcAft>
              <a:buClr>
                <a:srgbClr val="4DB9A9"/>
              </a:buClr>
              <a:buSzPts val="1500"/>
              <a:buFont typeface="Noto Sans Symbols"/>
              <a:buChar char="▪"/>
            </a:pPr>
            <a:r>
              <a:rPr b="1" i="0" lang="fr" sz="1500" u="none" cap="none" strike="noStrike">
                <a:solidFill>
                  <a:schemeClr val="dk1"/>
                </a:solidFill>
                <a:latin typeface="Montserrat"/>
                <a:ea typeface="Montserrat"/>
                <a:cs typeface="Montserrat"/>
                <a:sym typeface="Montserrat"/>
              </a:rPr>
              <a:t>Lors de la commission</a:t>
            </a:r>
            <a:r>
              <a:rPr b="0" i="0" lang="fr" sz="1500" u="none" cap="none" strike="noStrike">
                <a:solidFill>
                  <a:schemeClr val="dk1"/>
                </a:solidFill>
                <a:latin typeface="Montserrat"/>
                <a:ea typeface="Montserrat"/>
                <a:cs typeface="Montserrat"/>
                <a:sym typeface="Montserrat"/>
              </a:rPr>
              <a:t>, un temps est consacré à la restitution des retours des résidents et un autre temps entre professionnels pour apporter les solutions correctives</a:t>
            </a:r>
            <a:endParaRPr sz="1100"/>
          </a:p>
          <a:p>
            <a:pPr indent="-260350" lvl="2" marL="1117600" marR="0" rtl="0" algn="l">
              <a:spcBef>
                <a:spcPts val="800"/>
              </a:spcBef>
              <a:spcAft>
                <a:spcPts val="0"/>
              </a:spcAft>
              <a:buClr>
                <a:srgbClr val="4DB9A9"/>
              </a:buClr>
              <a:buSzPts val="1500"/>
              <a:buFont typeface="Noto Sans Symbols"/>
              <a:buChar char="▪"/>
            </a:pPr>
            <a:r>
              <a:rPr b="1" i="0" lang="fr" sz="1500" u="none" cap="none" strike="noStrike">
                <a:solidFill>
                  <a:schemeClr val="dk1"/>
                </a:solidFill>
                <a:latin typeface="Montserrat"/>
                <a:ea typeface="Montserrat"/>
                <a:cs typeface="Montserrat"/>
                <a:sym typeface="Montserrat"/>
              </a:rPr>
              <a:t>Après la commission</a:t>
            </a:r>
            <a:r>
              <a:rPr b="0" i="0" lang="fr" sz="1500" u="none" cap="none" strike="noStrike">
                <a:solidFill>
                  <a:schemeClr val="dk1"/>
                </a:solidFill>
                <a:latin typeface="Montserrat"/>
                <a:ea typeface="Montserrat"/>
                <a:cs typeface="Montserrat"/>
                <a:sym typeface="Montserrat"/>
              </a:rPr>
              <a:t>, rédaction d’un compte-rendu sous la forme de résolution de problèmes pour mise en application des solutions entre chaque commission</a:t>
            </a:r>
            <a:endParaRPr sz="1100"/>
          </a:p>
          <a:p>
            <a:pPr indent="-260350" lvl="2" marL="1117600" marR="0" rtl="0" algn="l">
              <a:spcBef>
                <a:spcPts val="800"/>
              </a:spcBef>
              <a:spcAft>
                <a:spcPts val="0"/>
              </a:spcAft>
              <a:buClr>
                <a:srgbClr val="4DB9A9"/>
              </a:buClr>
              <a:buSzPts val="1500"/>
              <a:buFont typeface="Noto Sans Symbols"/>
              <a:buChar char="▪"/>
            </a:pPr>
            <a:r>
              <a:rPr b="0" i="0" lang="fr" sz="1500" u="none" cap="none" strike="noStrike">
                <a:solidFill>
                  <a:schemeClr val="dk1"/>
                </a:solidFill>
                <a:latin typeface="Montserrat"/>
                <a:ea typeface="Montserrat"/>
                <a:cs typeface="Montserrat"/>
                <a:sym typeface="Montserrat"/>
              </a:rPr>
              <a:t>Les commissions ont lieu une fois par trimestre avant chaque nouveau cycle saisonnier de menus, </a:t>
            </a:r>
            <a:endParaRPr sz="11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2"/>
          <p:cNvSpPr txBox="1"/>
          <p:nvPr/>
        </p:nvSpPr>
        <p:spPr>
          <a:xfrm>
            <a:off x="201216" y="255587"/>
            <a:ext cx="6599700" cy="703800"/>
          </a:xfrm>
          <a:prstGeom prst="rect">
            <a:avLst/>
          </a:prstGeom>
          <a:noFill/>
          <a:ln>
            <a:noFill/>
          </a:ln>
        </p:spPr>
        <p:txBody>
          <a:bodyPr anchorCtr="0" anchor="b" bIns="34275" lIns="68575" spcFirstLastPara="1" rIns="68575" wrap="square" tIns="34275">
            <a:normAutofit fontScale="77500" lnSpcReduction="20000"/>
          </a:bodyPr>
          <a:lstStyle/>
          <a:p>
            <a:pPr indent="0" lvl="0" marL="0" marR="0" rtl="0" algn="l">
              <a:lnSpc>
                <a:spcPct val="90000"/>
              </a:lnSpc>
              <a:spcBef>
                <a:spcPts val="0"/>
              </a:spcBef>
              <a:spcAft>
                <a:spcPts val="0"/>
              </a:spcAft>
              <a:buClr>
                <a:srgbClr val="356370"/>
              </a:buClr>
              <a:buSzPct val="100000"/>
              <a:buFont typeface="Signika Negative SemiBold"/>
              <a:buNone/>
            </a:pPr>
            <a:r>
              <a:rPr b="1" i="0" lang="fr" sz="3800">
                <a:solidFill>
                  <a:srgbClr val="356370"/>
                </a:solidFill>
                <a:latin typeface="Signika Negative SemiBold"/>
                <a:ea typeface="Signika Negative SemiBold"/>
                <a:cs typeface="Signika Negative SemiBold"/>
                <a:sym typeface="Signika Negative SemiBold"/>
              </a:rPr>
              <a:t>Informations des commissions de menus</a:t>
            </a:r>
            <a:endParaRPr sz="1100"/>
          </a:p>
        </p:txBody>
      </p:sp>
      <p:pic>
        <p:nvPicPr>
          <p:cNvPr id="335" name="Google Shape;335;p42"/>
          <p:cNvPicPr preferRelativeResize="0"/>
          <p:nvPr/>
        </p:nvPicPr>
        <p:blipFill rotWithShape="1">
          <a:blip r:embed="rId3">
            <a:alphaModFix/>
          </a:blip>
          <a:srcRect b="0" l="0" r="0" t="0"/>
          <a:stretch/>
        </p:blipFill>
        <p:spPr>
          <a:xfrm>
            <a:off x="1500870" y="1069760"/>
            <a:ext cx="2558479" cy="3618604"/>
          </a:xfrm>
          <a:prstGeom prst="rect">
            <a:avLst/>
          </a:prstGeom>
          <a:noFill/>
          <a:ln>
            <a:noFill/>
          </a:ln>
          <a:effectLst>
            <a:outerShdw blurRad="63500" sx="102000" rotWithShape="0" algn="ctr" sy="102000">
              <a:srgbClr val="000000">
                <a:alpha val="40000"/>
              </a:srgbClr>
            </a:outerShdw>
          </a:effectLst>
        </p:spPr>
      </p:pic>
      <p:pic>
        <p:nvPicPr>
          <p:cNvPr id="336" name="Google Shape;336;p42"/>
          <p:cNvPicPr preferRelativeResize="0"/>
          <p:nvPr/>
        </p:nvPicPr>
        <p:blipFill rotWithShape="1">
          <a:blip r:embed="rId4">
            <a:alphaModFix/>
          </a:blip>
          <a:srcRect b="0" l="0" r="0" t="0"/>
          <a:stretch/>
        </p:blipFill>
        <p:spPr>
          <a:xfrm>
            <a:off x="4572000" y="1069760"/>
            <a:ext cx="4085971" cy="2298359"/>
          </a:xfrm>
          <a:prstGeom prst="rect">
            <a:avLst/>
          </a:prstGeom>
          <a:noFill/>
          <a:ln>
            <a:noFill/>
          </a:ln>
          <a:effectLst>
            <a:outerShdw blurRad="50800" rotWithShape="0" algn="ctr" dir="5400000" dist="50800">
              <a:srgbClr val="000000">
                <a:alpha val="42750"/>
              </a:srgbClr>
            </a:outerShdw>
          </a:effectLst>
        </p:spPr>
      </p:pic>
      <p:sp>
        <p:nvSpPr>
          <p:cNvPr id="337" name="Google Shape;337;p42"/>
          <p:cNvSpPr txBox="1"/>
          <p:nvPr/>
        </p:nvSpPr>
        <p:spPr>
          <a:xfrm>
            <a:off x="4787900" y="3746500"/>
            <a:ext cx="3111600" cy="2847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fr" sz="1400" u="sng">
                <a:solidFill>
                  <a:schemeClr val="hlink"/>
                </a:solidFill>
                <a:latin typeface="Calibri"/>
                <a:ea typeface="Calibri"/>
                <a:cs typeface="Calibri"/>
                <a:sym typeface="Calibri"/>
                <a:hlinkClick r:id="rId5"/>
              </a:rPr>
              <a:t>www.cerenut.fr</a:t>
            </a:r>
            <a:r>
              <a:rPr lang="fr" sz="1400">
                <a:solidFill>
                  <a:schemeClr val="dk1"/>
                </a:solidFill>
                <a:latin typeface="Calibri"/>
                <a:ea typeface="Calibri"/>
                <a:cs typeface="Calibri"/>
                <a:sym typeface="Calibri"/>
              </a:rPr>
              <a:t> </a:t>
            </a:r>
            <a:endParaRPr sz="11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3"/>
          <p:cNvSpPr txBox="1"/>
          <p:nvPr>
            <p:ph type="title"/>
          </p:nvPr>
        </p:nvSpPr>
        <p:spPr>
          <a:xfrm>
            <a:off x="1587677" y="2078459"/>
            <a:ext cx="6651300" cy="7779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t/>
            </a:r>
            <a:endParaRPr/>
          </a:p>
        </p:txBody>
      </p:sp>
      <p:sp>
        <p:nvSpPr>
          <p:cNvPr id="343" name="Google Shape;343;p43"/>
          <p:cNvSpPr txBox="1"/>
          <p:nvPr>
            <p:ph idx="1" type="body"/>
          </p:nvPr>
        </p:nvSpPr>
        <p:spPr>
          <a:xfrm>
            <a:off x="1587677" y="3113200"/>
            <a:ext cx="5936100" cy="4431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a:p>
        </p:txBody>
      </p:sp>
      <p:pic>
        <p:nvPicPr>
          <p:cNvPr id="344" name="Google Shape;344;p43" title="2023-09-28 - Ma cantine demo Kyriell.mp4">
            <a:hlinkClick r:id="rId3"/>
          </p:cNvPr>
          <p:cNvPicPr preferRelativeResize="0"/>
          <p:nvPr/>
        </p:nvPicPr>
        <p:blipFill>
          <a:blip r:embed="rId4">
            <a:alphaModFix/>
          </a:blip>
          <a:stretch>
            <a:fillRect/>
          </a:stretch>
        </p:blipFill>
        <p:spPr>
          <a:xfrm>
            <a:off x="0" y="0"/>
            <a:ext cx="8387150" cy="47177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gtEl>
                                        <p:attrNameLst>
                                          <p:attrName>style.visibility</p:attrName>
                                        </p:attrNameLst>
                                      </p:cBhvr>
                                      <p:to>
                                        <p:strVal val="visible"/>
                                      </p:to>
                                    </p:set>
                                    <p:animEffect filter="fade" transition="in">
                                      <p:cBhvr>
                                        <p:cTn dur="1000"/>
                                        <p:tgtEl>
                                          <p:spTgt spid="3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pic>
        <p:nvPicPr>
          <p:cNvPr descr="Une image contenant texte, extérieur&#10;&#10;Description générée automatiquement" id="349" name="Google Shape;349;p44"/>
          <p:cNvPicPr preferRelativeResize="0"/>
          <p:nvPr/>
        </p:nvPicPr>
        <p:blipFill rotWithShape="1">
          <a:blip r:embed="rId3">
            <a:alphaModFix/>
          </a:blip>
          <a:srcRect b="0" l="0" r="0" t="0"/>
          <a:stretch/>
        </p:blipFill>
        <p:spPr>
          <a:xfrm>
            <a:off x="6336973" y="3727525"/>
            <a:ext cx="660076" cy="609600"/>
          </a:xfrm>
          <a:prstGeom prst="rect">
            <a:avLst/>
          </a:prstGeom>
          <a:noFill/>
          <a:ln>
            <a:noFill/>
          </a:ln>
        </p:spPr>
      </p:pic>
      <p:pic>
        <p:nvPicPr>
          <p:cNvPr id="350" name="Google Shape;350;p44"/>
          <p:cNvPicPr preferRelativeResize="0"/>
          <p:nvPr/>
        </p:nvPicPr>
        <p:blipFill rotWithShape="1">
          <a:blip r:embed="rId4">
            <a:alphaModFix/>
          </a:blip>
          <a:srcRect b="0" l="0" r="0" t="0"/>
          <a:stretch/>
        </p:blipFill>
        <p:spPr>
          <a:xfrm>
            <a:off x="7696424" y="3695293"/>
            <a:ext cx="859351" cy="85935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pic>
        <p:nvPicPr>
          <p:cNvPr id="355" name="Google Shape;355;p45"/>
          <p:cNvPicPr preferRelativeResize="0"/>
          <p:nvPr/>
        </p:nvPicPr>
        <p:blipFill rotWithShape="1">
          <a:blip r:embed="rId3">
            <a:alphaModFix/>
          </a:blip>
          <a:srcRect b="0" l="0" r="0" t="0"/>
          <a:stretch/>
        </p:blipFill>
        <p:spPr>
          <a:xfrm>
            <a:off x="308400" y="195800"/>
            <a:ext cx="1968601" cy="618000"/>
          </a:xfrm>
          <a:prstGeom prst="rect">
            <a:avLst/>
          </a:prstGeom>
          <a:noFill/>
          <a:ln>
            <a:noFill/>
          </a:ln>
        </p:spPr>
      </p:pic>
      <p:sp>
        <p:nvSpPr>
          <p:cNvPr id="356" name="Google Shape;356;p45"/>
          <p:cNvSpPr txBox="1"/>
          <p:nvPr/>
        </p:nvSpPr>
        <p:spPr>
          <a:xfrm>
            <a:off x="980599" y="1350225"/>
            <a:ext cx="7316700" cy="1523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lang="fr" sz="2900">
                <a:latin typeface="Raleway"/>
                <a:ea typeface="Raleway"/>
                <a:cs typeface="Raleway"/>
                <a:sym typeface="Raleway"/>
              </a:rPr>
              <a:t>WASTCO</a:t>
            </a:r>
            <a:endParaRPr b="1" sz="2900">
              <a:latin typeface="Raleway"/>
              <a:ea typeface="Raleway"/>
              <a:cs typeface="Raleway"/>
              <a:sym typeface="Raleway"/>
            </a:endParaRPr>
          </a:p>
          <a:p>
            <a:pPr indent="0" lvl="0" marL="0" marR="0" rtl="0" algn="ctr">
              <a:lnSpc>
                <a:spcPct val="100000"/>
              </a:lnSpc>
              <a:spcBef>
                <a:spcPts val="0"/>
              </a:spcBef>
              <a:spcAft>
                <a:spcPts val="0"/>
              </a:spcAft>
              <a:buClr>
                <a:srgbClr val="000000"/>
              </a:buClr>
              <a:buSzPts val="2900"/>
              <a:buFont typeface="Arial"/>
              <a:buNone/>
            </a:pPr>
            <a:r>
              <a:rPr b="1" lang="fr" sz="2900">
                <a:latin typeface="Raleway"/>
                <a:ea typeface="Raleway"/>
                <a:cs typeface="Raleway"/>
                <a:sym typeface="Raleway"/>
              </a:rPr>
              <a:t>Pour piloter votre gaspillage alimentaire</a:t>
            </a:r>
            <a:endParaRPr b="1" sz="2900">
              <a:latin typeface="Raleway"/>
              <a:ea typeface="Raleway"/>
              <a:cs typeface="Raleway"/>
              <a:sym typeface="Raleway"/>
            </a:endParaRPr>
          </a:p>
          <a:p>
            <a:pPr indent="0" lvl="0" marL="0" marR="0" rtl="0" algn="ctr">
              <a:lnSpc>
                <a:spcPct val="100000"/>
              </a:lnSpc>
              <a:spcBef>
                <a:spcPts val="0"/>
              </a:spcBef>
              <a:spcAft>
                <a:spcPts val="0"/>
              </a:spcAft>
              <a:buClr>
                <a:srgbClr val="000000"/>
              </a:buClr>
              <a:buSzPts val="2900"/>
              <a:buFont typeface="Arial"/>
              <a:buNone/>
            </a:pPr>
            <a:r>
              <a:t/>
            </a:r>
            <a:endParaRPr b="1" sz="2900">
              <a:latin typeface="Raleway"/>
              <a:ea typeface="Raleway"/>
              <a:cs typeface="Raleway"/>
              <a:sym typeface="Raleway"/>
            </a:endParaRPr>
          </a:p>
        </p:txBody>
      </p:sp>
      <p:sp>
        <p:nvSpPr>
          <p:cNvPr id="357" name="Google Shape;357;p45"/>
          <p:cNvSpPr txBox="1"/>
          <p:nvPr/>
        </p:nvSpPr>
        <p:spPr>
          <a:xfrm>
            <a:off x="5401775" y="3986800"/>
            <a:ext cx="4854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b="0" i="0" lang="fr" sz="2600" u="none" cap="none" strike="noStrike">
                <a:solidFill>
                  <a:srgbClr val="000000"/>
                </a:solidFill>
                <a:latin typeface="Arial"/>
                <a:ea typeface="Arial"/>
                <a:cs typeface="Arial"/>
                <a:sym typeface="Arial"/>
              </a:rPr>
              <a:t>🎙️</a:t>
            </a:r>
            <a:endParaRPr b="0" i="0" sz="2600" u="none" cap="none" strike="noStrike">
              <a:solidFill>
                <a:srgbClr val="000000"/>
              </a:solidFill>
              <a:latin typeface="Arial"/>
              <a:ea typeface="Arial"/>
              <a:cs typeface="Arial"/>
              <a:sym typeface="Arial"/>
            </a:endParaRPr>
          </a:p>
        </p:txBody>
      </p:sp>
      <p:sp>
        <p:nvSpPr>
          <p:cNvPr id="358" name="Google Shape;358;p45"/>
          <p:cNvSpPr txBox="1"/>
          <p:nvPr/>
        </p:nvSpPr>
        <p:spPr>
          <a:xfrm>
            <a:off x="6034225" y="4140850"/>
            <a:ext cx="2544300" cy="276900"/>
          </a:xfrm>
          <a:prstGeom prst="rect">
            <a:avLst/>
          </a:prstGeom>
          <a:noFill/>
          <a:ln>
            <a:noFill/>
          </a:ln>
        </p:spPr>
        <p:txBody>
          <a:bodyPr anchorCtr="0" anchor="t" bIns="45700" lIns="45700" spcFirstLastPara="1" rIns="45700" wrap="square" tIns="45700">
            <a:spAutoFit/>
          </a:bodyPr>
          <a:lstStyle/>
          <a:p>
            <a:pPr indent="0" lvl="0" marL="0" marR="0" rtl="0" algn="just">
              <a:lnSpc>
                <a:spcPct val="115000"/>
              </a:lnSpc>
              <a:spcBef>
                <a:spcPts val="400"/>
              </a:spcBef>
              <a:spcAft>
                <a:spcPts val="0"/>
              </a:spcAft>
              <a:buClr>
                <a:srgbClr val="000000"/>
              </a:buClr>
              <a:buSzPts val="1500"/>
              <a:buFont typeface="Arial"/>
              <a:buNone/>
            </a:pPr>
            <a:r>
              <a:rPr lang="fr" sz="1200">
                <a:latin typeface="Montserrat"/>
                <a:ea typeface="Montserrat"/>
                <a:cs typeface="Montserrat"/>
                <a:sym typeface="Montserrat"/>
              </a:rPr>
              <a:t>Sandra RIGAL</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64" name="Google Shape;364;p4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365" name="Google Shape;365;p46"/>
          <p:cNvPicPr preferRelativeResize="0"/>
          <p:nvPr/>
        </p:nvPicPr>
        <p:blipFill rotWithShape="1">
          <a:blip r:embed="rId3">
            <a:alphaModFix/>
          </a:blip>
          <a:srcRect b="9517" l="23975" r="7834" t="22593"/>
          <a:stretch/>
        </p:blipFill>
        <p:spPr>
          <a:xfrm>
            <a:off x="0" y="12376"/>
            <a:ext cx="9144001" cy="511873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71" name="Google Shape;371;p4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372" name="Google Shape;372;p47"/>
          <p:cNvPicPr preferRelativeResize="0"/>
          <p:nvPr/>
        </p:nvPicPr>
        <p:blipFill rotWithShape="1">
          <a:blip r:embed="rId3">
            <a:alphaModFix/>
          </a:blip>
          <a:srcRect b="8254" l="24094" r="8072" t="24414"/>
          <a:stretch/>
        </p:blipFill>
        <p:spPr>
          <a:xfrm>
            <a:off x="-162651" y="0"/>
            <a:ext cx="9378802" cy="52342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78" name="Google Shape;378;p4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379" name="Google Shape;379;p48"/>
          <p:cNvPicPr preferRelativeResize="0"/>
          <p:nvPr/>
        </p:nvPicPr>
        <p:blipFill rotWithShape="1">
          <a:blip r:embed="rId3">
            <a:alphaModFix/>
          </a:blip>
          <a:srcRect b="7205" l="24216" r="7950" t="25322"/>
          <a:stretch/>
        </p:blipFill>
        <p:spPr>
          <a:xfrm>
            <a:off x="-104075" y="6774"/>
            <a:ext cx="919737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2"/>
          <p:cNvSpPr txBox="1"/>
          <p:nvPr/>
        </p:nvSpPr>
        <p:spPr>
          <a:xfrm>
            <a:off x="239375" y="217200"/>
            <a:ext cx="8520600" cy="5727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rgbClr val="000000"/>
              </a:buClr>
              <a:buSzPts val="2020"/>
              <a:buFont typeface="Arial"/>
              <a:buNone/>
            </a:pPr>
            <a:r>
              <a:rPr b="0" i="0" lang="fr" sz="2020" u="none" cap="none" strike="noStrike">
                <a:solidFill>
                  <a:srgbClr val="000000"/>
                </a:solidFill>
                <a:latin typeface="Raleway ExtraBold"/>
                <a:ea typeface="Raleway ExtraBold"/>
                <a:cs typeface="Raleway ExtraBold"/>
                <a:sym typeface="Raleway ExtraBold"/>
              </a:rPr>
              <a:t>DÉROULÉ</a:t>
            </a:r>
            <a:endParaRPr b="0" i="0" sz="2020" u="none" cap="none" strike="noStrike">
              <a:solidFill>
                <a:srgbClr val="000000"/>
              </a:solidFill>
              <a:latin typeface="Raleway ExtraBold"/>
              <a:ea typeface="Raleway ExtraBold"/>
              <a:cs typeface="Raleway ExtraBold"/>
              <a:sym typeface="Raleway ExtraBold"/>
            </a:endParaRPr>
          </a:p>
        </p:txBody>
      </p:sp>
      <p:sp>
        <p:nvSpPr>
          <p:cNvPr id="113" name="Google Shape;113;p22"/>
          <p:cNvSpPr txBox="1"/>
          <p:nvPr/>
        </p:nvSpPr>
        <p:spPr>
          <a:xfrm>
            <a:off x="1622750" y="1068075"/>
            <a:ext cx="6348300" cy="2874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lang="fr">
                <a:latin typeface="Raleway"/>
                <a:ea typeface="Raleway"/>
                <a:cs typeface="Raleway"/>
                <a:sym typeface="Raleway"/>
              </a:rPr>
              <a:t>Loi EGAlim et ma cantine </a:t>
            </a:r>
            <a:endParaRPr b="0" i="0" sz="1400" u="none" cap="none" strike="noStrike">
              <a:solidFill>
                <a:srgbClr val="000000"/>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rPr b="1" lang="fr">
                <a:solidFill>
                  <a:schemeClr val="dk1"/>
                </a:solidFill>
                <a:latin typeface="Raleway"/>
                <a:ea typeface="Raleway"/>
                <a:cs typeface="Raleway"/>
                <a:sym typeface="Raleway"/>
              </a:rPr>
              <a:t>Nutriculture, pour diagnostiquer vos appros</a:t>
            </a:r>
            <a:endParaRPr b="0" i="0" sz="1400"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rPr b="1" lang="fr">
                <a:solidFill>
                  <a:schemeClr val="dk1"/>
                </a:solidFill>
                <a:latin typeface="Raleway"/>
                <a:ea typeface="Raleway"/>
                <a:cs typeface="Raleway"/>
                <a:sym typeface="Raleway"/>
              </a:rPr>
              <a:t>Cerenut, pour faciliter le suivi des commandes et du reporting</a:t>
            </a:r>
            <a:endParaRPr b="1" i="0" sz="1400" u="none" cap="none" strike="noStrike">
              <a:solidFill>
                <a:schemeClr val="dk1"/>
              </a:solidFill>
              <a:latin typeface="Raleway"/>
              <a:ea typeface="Raleway"/>
              <a:cs typeface="Raleway"/>
              <a:sym typeface="Raleway"/>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rPr b="1" lang="fr">
                <a:solidFill>
                  <a:schemeClr val="dk1"/>
                </a:solidFill>
                <a:latin typeface="Raleway"/>
                <a:ea typeface="Raleway"/>
                <a:cs typeface="Raleway"/>
                <a:sym typeface="Raleway"/>
              </a:rPr>
              <a:t>WastCo, pour diagnostiquer votre gaspillage</a:t>
            </a:r>
            <a:endParaRPr b="1" i="0" sz="1400" u="none" cap="none" strike="noStrike">
              <a:solidFill>
                <a:schemeClr val="dk1"/>
              </a:solidFill>
              <a:latin typeface="Raleway"/>
              <a:ea typeface="Raleway"/>
              <a:cs typeface="Raleway"/>
              <a:sym typeface="Raleway"/>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rPr b="1" i="0" lang="fr" sz="1400" u="none" cap="none" strike="noStrike">
                <a:solidFill>
                  <a:schemeClr val="dk1"/>
                </a:solidFill>
                <a:latin typeface="Raleway"/>
                <a:ea typeface="Raleway"/>
                <a:cs typeface="Raleway"/>
                <a:sym typeface="Raleway"/>
              </a:rPr>
              <a:t>Echanges</a:t>
            </a:r>
            <a:endParaRPr b="1" i="0" sz="1400" u="none" cap="none" strike="noStrike">
              <a:solidFill>
                <a:schemeClr val="dk1"/>
              </a:solidFill>
              <a:latin typeface="Raleway"/>
              <a:ea typeface="Raleway"/>
              <a:cs typeface="Raleway"/>
              <a:sym typeface="Raleway"/>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chemeClr val="dk1"/>
              </a:solidFill>
              <a:latin typeface="Raleway Light"/>
              <a:ea typeface="Raleway Light"/>
              <a:cs typeface="Raleway Light"/>
              <a:sym typeface="Raleway Ligh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aleway Light"/>
              <a:ea typeface="Raleway Light"/>
              <a:cs typeface="Raleway Light"/>
              <a:sym typeface="Raleway Light"/>
            </a:endParaRPr>
          </a:p>
        </p:txBody>
      </p:sp>
      <p:pic>
        <p:nvPicPr>
          <p:cNvPr id="114" name="Google Shape;114;p22"/>
          <p:cNvPicPr preferRelativeResize="0"/>
          <p:nvPr/>
        </p:nvPicPr>
        <p:blipFill rotWithShape="1">
          <a:blip r:embed="rId3">
            <a:alphaModFix/>
          </a:blip>
          <a:srcRect b="0" l="0" r="0" t="0"/>
          <a:stretch/>
        </p:blipFill>
        <p:spPr>
          <a:xfrm>
            <a:off x="867624" y="878498"/>
            <a:ext cx="430325" cy="569952"/>
          </a:xfrm>
          <a:prstGeom prst="rect">
            <a:avLst/>
          </a:prstGeom>
          <a:noFill/>
          <a:ln>
            <a:noFill/>
          </a:ln>
        </p:spPr>
      </p:pic>
      <p:pic>
        <p:nvPicPr>
          <p:cNvPr id="115" name="Google Shape;115;p22"/>
          <p:cNvPicPr preferRelativeResize="0"/>
          <p:nvPr/>
        </p:nvPicPr>
        <p:blipFill rotWithShape="1">
          <a:blip r:embed="rId4">
            <a:alphaModFix/>
          </a:blip>
          <a:srcRect b="0" l="0" r="0" t="0"/>
          <a:stretch/>
        </p:blipFill>
        <p:spPr>
          <a:xfrm>
            <a:off x="867624" y="3535815"/>
            <a:ext cx="430325" cy="612973"/>
          </a:xfrm>
          <a:prstGeom prst="rect">
            <a:avLst/>
          </a:prstGeom>
          <a:noFill/>
          <a:ln>
            <a:noFill/>
          </a:ln>
        </p:spPr>
      </p:pic>
      <p:pic>
        <p:nvPicPr>
          <p:cNvPr id="116" name="Google Shape;116;p22"/>
          <p:cNvPicPr preferRelativeResize="0"/>
          <p:nvPr/>
        </p:nvPicPr>
        <p:blipFill rotWithShape="1">
          <a:blip r:embed="rId3">
            <a:alphaModFix/>
          </a:blip>
          <a:srcRect b="0" l="0" r="0" t="0"/>
          <a:stretch/>
        </p:blipFill>
        <p:spPr>
          <a:xfrm>
            <a:off x="867624" y="1537048"/>
            <a:ext cx="430325" cy="569952"/>
          </a:xfrm>
          <a:prstGeom prst="rect">
            <a:avLst/>
          </a:prstGeom>
          <a:noFill/>
          <a:ln>
            <a:noFill/>
          </a:ln>
        </p:spPr>
      </p:pic>
      <p:pic>
        <p:nvPicPr>
          <p:cNvPr id="117" name="Google Shape;117;p22"/>
          <p:cNvPicPr preferRelativeResize="0"/>
          <p:nvPr/>
        </p:nvPicPr>
        <p:blipFill rotWithShape="1">
          <a:blip r:embed="rId3">
            <a:alphaModFix/>
          </a:blip>
          <a:srcRect b="0" l="0" r="0" t="0"/>
          <a:stretch/>
        </p:blipFill>
        <p:spPr>
          <a:xfrm>
            <a:off x="867624" y="2882248"/>
            <a:ext cx="430325" cy="569952"/>
          </a:xfrm>
          <a:prstGeom prst="rect">
            <a:avLst/>
          </a:prstGeom>
          <a:noFill/>
          <a:ln>
            <a:noFill/>
          </a:ln>
        </p:spPr>
      </p:pic>
      <p:pic>
        <p:nvPicPr>
          <p:cNvPr id="118" name="Google Shape;118;p22"/>
          <p:cNvPicPr preferRelativeResize="0"/>
          <p:nvPr/>
        </p:nvPicPr>
        <p:blipFill rotWithShape="1">
          <a:blip r:embed="rId3">
            <a:alphaModFix/>
          </a:blip>
          <a:srcRect b="0" l="0" r="0" t="0"/>
          <a:stretch/>
        </p:blipFill>
        <p:spPr>
          <a:xfrm>
            <a:off x="867624" y="2286773"/>
            <a:ext cx="430325" cy="56995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85" name="Google Shape;385;p4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386" name="Google Shape;386;p49"/>
          <p:cNvPicPr preferRelativeResize="0"/>
          <p:nvPr/>
        </p:nvPicPr>
        <p:blipFill rotWithShape="1">
          <a:blip r:embed="rId3">
            <a:alphaModFix/>
          </a:blip>
          <a:srcRect b="7420" l="24089" r="7725" t="25121"/>
          <a:stretch/>
        </p:blipFill>
        <p:spPr>
          <a:xfrm>
            <a:off x="0" y="9550"/>
            <a:ext cx="9246604" cy="5143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92" name="Google Shape;392;p5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393" name="Google Shape;393;p50"/>
          <p:cNvPicPr preferRelativeResize="0"/>
          <p:nvPr/>
        </p:nvPicPr>
        <p:blipFill rotWithShape="1">
          <a:blip r:embed="rId3">
            <a:alphaModFix/>
          </a:blip>
          <a:srcRect b="3008" l="24214" r="7956" t="28470"/>
          <a:stretch/>
        </p:blipFill>
        <p:spPr>
          <a:xfrm>
            <a:off x="0" y="9550"/>
            <a:ext cx="9144001" cy="519328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pic>
        <p:nvPicPr>
          <p:cNvPr id="398" name="Google Shape;398;p51"/>
          <p:cNvPicPr preferRelativeResize="0"/>
          <p:nvPr/>
        </p:nvPicPr>
        <p:blipFill rotWithShape="1">
          <a:blip r:embed="rId3">
            <a:alphaModFix/>
          </a:blip>
          <a:srcRect b="0" l="0" r="0" t="0"/>
          <a:stretch/>
        </p:blipFill>
        <p:spPr>
          <a:xfrm>
            <a:off x="308400" y="195800"/>
            <a:ext cx="1968601" cy="618000"/>
          </a:xfrm>
          <a:prstGeom prst="rect">
            <a:avLst/>
          </a:prstGeom>
          <a:noFill/>
          <a:ln>
            <a:noFill/>
          </a:ln>
        </p:spPr>
      </p:pic>
      <p:sp>
        <p:nvSpPr>
          <p:cNvPr id="399" name="Google Shape;399;p51"/>
          <p:cNvSpPr txBox="1"/>
          <p:nvPr/>
        </p:nvSpPr>
        <p:spPr>
          <a:xfrm>
            <a:off x="980599" y="1350225"/>
            <a:ext cx="7316700" cy="1077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lang="fr" sz="2900">
                <a:latin typeface="Raleway"/>
                <a:ea typeface="Raleway"/>
                <a:cs typeface="Raleway"/>
                <a:sym typeface="Raleway"/>
              </a:rPr>
              <a:t>Témoignage du Département de la Sarthe</a:t>
            </a:r>
            <a:endParaRPr b="1" sz="2900">
              <a:latin typeface="Raleway"/>
              <a:ea typeface="Raleway"/>
              <a:cs typeface="Raleway"/>
              <a:sym typeface="Raleway"/>
            </a:endParaRPr>
          </a:p>
        </p:txBody>
      </p:sp>
      <p:sp>
        <p:nvSpPr>
          <p:cNvPr id="400" name="Google Shape;400;p51"/>
          <p:cNvSpPr txBox="1"/>
          <p:nvPr/>
        </p:nvSpPr>
        <p:spPr>
          <a:xfrm>
            <a:off x="5401775" y="3986800"/>
            <a:ext cx="4854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b="0" i="0" lang="fr" sz="2600" u="none" cap="none" strike="noStrike">
                <a:solidFill>
                  <a:srgbClr val="000000"/>
                </a:solidFill>
                <a:latin typeface="Arial"/>
                <a:ea typeface="Arial"/>
                <a:cs typeface="Arial"/>
                <a:sym typeface="Arial"/>
              </a:rPr>
              <a:t>🎙️</a:t>
            </a:r>
            <a:endParaRPr b="0" i="0" sz="2600" u="none" cap="none" strike="noStrike">
              <a:solidFill>
                <a:srgbClr val="000000"/>
              </a:solidFill>
              <a:latin typeface="Arial"/>
              <a:ea typeface="Arial"/>
              <a:cs typeface="Arial"/>
              <a:sym typeface="Arial"/>
            </a:endParaRPr>
          </a:p>
        </p:txBody>
      </p:sp>
      <p:sp>
        <p:nvSpPr>
          <p:cNvPr id="401" name="Google Shape;401;p51"/>
          <p:cNvSpPr txBox="1"/>
          <p:nvPr/>
        </p:nvSpPr>
        <p:spPr>
          <a:xfrm>
            <a:off x="6034225" y="4140850"/>
            <a:ext cx="2544300" cy="276900"/>
          </a:xfrm>
          <a:prstGeom prst="rect">
            <a:avLst/>
          </a:prstGeom>
          <a:noFill/>
          <a:ln>
            <a:noFill/>
          </a:ln>
        </p:spPr>
        <p:txBody>
          <a:bodyPr anchorCtr="0" anchor="t" bIns="45700" lIns="45700" spcFirstLastPara="1" rIns="45700" wrap="square" tIns="45700">
            <a:spAutoFit/>
          </a:bodyPr>
          <a:lstStyle/>
          <a:p>
            <a:pPr indent="0" lvl="0" marL="0" marR="0" rtl="0" algn="just">
              <a:lnSpc>
                <a:spcPct val="115000"/>
              </a:lnSpc>
              <a:spcBef>
                <a:spcPts val="400"/>
              </a:spcBef>
              <a:spcAft>
                <a:spcPts val="0"/>
              </a:spcAft>
              <a:buClr>
                <a:srgbClr val="000000"/>
              </a:buClr>
              <a:buSzPts val="1500"/>
              <a:buFont typeface="Arial"/>
              <a:buNone/>
            </a:pPr>
            <a:r>
              <a:rPr lang="fr" sz="1200">
                <a:latin typeface="Montserrat"/>
                <a:ea typeface="Montserrat"/>
                <a:cs typeface="Montserrat"/>
                <a:sym typeface="Montserrat"/>
              </a:rPr>
              <a:t>Catherine ALIX</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2"/>
          <p:cNvSpPr txBox="1"/>
          <p:nvPr>
            <p:ph type="title"/>
          </p:nvPr>
        </p:nvSpPr>
        <p:spPr>
          <a:xfrm>
            <a:off x="311700" y="1617450"/>
            <a:ext cx="8520600" cy="8418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b="1" lang="fr" sz="3000">
                <a:latin typeface="Arial"/>
                <a:ea typeface="Arial"/>
                <a:cs typeface="Arial"/>
                <a:sym typeface="Arial"/>
              </a:rPr>
              <a:t>🎉 MERCI 🎉</a:t>
            </a:r>
            <a:endParaRPr b="1" sz="3000">
              <a:latin typeface="Arial"/>
              <a:ea typeface="Arial"/>
              <a:cs typeface="Arial"/>
              <a:sym typeface="Arial"/>
            </a:endParaRPr>
          </a:p>
        </p:txBody>
      </p:sp>
      <p:sp>
        <p:nvSpPr>
          <p:cNvPr id="407" name="Google Shape;407;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fr"/>
              <a:t>‹#›</a:t>
            </a:fld>
            <a:endParaRPr/>
          </a:p>
        </p:txBody>
      </p:sp>
      <p:sp>
        <p:nvSpPr>
          <p:cNvPr id="408" name="Google Shape;408;p52"/>
          <p:cNvSpPr txBox="1"/>
          <p:nvPr/>
        </p:nvSpPr>
        <p:spPr>
          <a:xfrm>
            <a:off x="2535550" y="2571750"/>
            <a:ext cx="3932700" cy="1046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fr" sz="1400" u="none" cap="none" strike="noStrike">
                <a:solidFill>
                  <a:schemeClr val="dk1"/>
                </a:solidFill>
                <a:latin typeface="Raleway Light"/>
                <a:ea typeface="Raleway Light"/>
                <a:cs typeface="Raleway Light"/>
                <a:sym typeface="Raleway Light"/>
              </a:rPr>
              <a:t>pour toute question, rdv sur ma cantine</a:t>
            </a:r>
            <a:endParaRPr b="0" i="0" sz="1400" u="none" cap="none" strike="noStrike">
              <a:solidFill>
                <a:schemeClr val="dk1"/>
              </a:solidFill>
              <a:latin typeface="Raleway Light"/>
              <a:ea typeface="Raleway Light"/>
              <a:cs typeface="Raleway Light"/>
              <a:sym typeface="Raleway Light"/>
            </a:endParaRPr>
          </a:p>
          <a:p>
            <a:pPr indent="0" lvl="0" marL="0" marR="0" rtl="0" algn="ctr">
              <a:lnSpc>
                <a:spcPct val="100000"/>
              </a:lnSpc>
              <a:spcBef>
                <a:spcPts val="0"/>
              </a:spcBef>
              <a:spcAft>
                <a:spcPts val="0"/>
              </a:spcAft>
              <a:buClr>
                <a:srgbClr val="000000"/>
              </a:buClr>
              <a:buSzPts val="1400"/>
              <a:buFont typeface="Arial"/>
              <a:buNone/>
            </a:pPr>
            <a:r>
              <a:rPr b="0" i="0" lang="fr" sz="1400" u="none" cap="none" strike="noStrike">
                <a:solidFill>
                  <a:schemeClr val="dk1"/>
                </a:solidFill>
                <a:latin typeface="Raleway Light"/>
                <a:ea typeface="Raleway Light"/>
                <a:cs typeface="Raleway Light"/>
                <a:sym typeface="Raleway Light"/>
              </a:rPr>
              <a:t>ou par email </a:t>
            </a:r>
            <a:endParaRPr b="0" i="0" sz="1400" u="none" cap="none" strike="noStrike">
              <a:solidFill>
                <a:schemeClr val="dk1"/>
              </a:solidFill>
              <a:latin typeface="Raleway Light"/>
              <a:ea typeface="Raleway Light"/>
              <a:cs typeface="Raleway Light"/>
              <a:sym typeface="Raleway Light"/>
            </a:endParaRPr>
          </a:p>
          <a:p>
            <a:pPr indent="0" lvl="0" marL="0" marR="0" rtl="0" algn="ctr">
              <a:lnSpc>
                <a:spcPct val="100000"/>
              </a:lnSpc>
              <a:spcBef>
                <a:spcPts val="0"/>
              </a:spcBef>
              <a:spcAft>
                <a:spcPts val="0"/>
              </a:spcAft>
              <a:buClr>
                <a:srgbClr val="000000"/>
              </a:buClr>
              <a:buSzPts val="1400"/>
              <a:buFont typeface="Arial"/>
              <a:buNone/>
            </a:pPr>
            <a:r>
              <a:rPr b="0" i="0" lang="fr" sz="1400" u="none" cap="none" strike="noStrike">
                <a:solidFill>
                  <a:schemeClr val="dk1"/>
                </a:solidFill>
                <a:latin typeface="Raleway Light"/>
                <a:ea typeface="Raleway Light"/>
                <a:cs typeface="Raleway Light"/>
                <a:sym typeface="Raleway Light"/>
              </a:rPr>
              <a:t>pour contacter l’équipe : </a:t>
            </a:r>
            <a:r>
              <a:rPr lang="fr">
                <a:solidFill>
                  <a:schemeClr val="dk1"/>
                </a:solidFill>
                <a:latin typeface="Raleway Light"/>
                <a:ea typeface="Raleway Light"/>
                <a:cs typeface="Raleway Light"/>
                <a:sym typeface="Raleway Light"/>
              </a:rPr>
              <a:t>support-egalim@beta.gouv.fr</a:t>
            </a:r>
            <a:endParaRPr b="0" i="0" sz="1400" u="none" cap="none" strike="noStrike">
              <a:solidFill>
                <a:schemeClr val="dk1"/>
              </a:solidFill>
              <a:latin typeface="Raleway Light"/>
              <a:ea typeface="Raleway Light"/>
              <a:cs typeface="Raleway Light"/>
              <a:sym typeface="Raleway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p:nvPr/>
        </p:nvSpPr>
        <p:spPr>
          <a:xfrm>
            <a:off x="640525" y="417850"/>
            <a:ext cx="3617400" cy="151800"/>
          </a:xfrm>
          <a:prstGeom prst="rect">
            <a:avLst/>
          </a:prstGeom>
          <a:solidFill>
            <a:srgbClr val="FFE599"/>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3"/>
          <p:cNvSpPr txBox="1"/>
          <p:nvPr/>
        </p:nvSpPr>
        <p:spPr>
          <a:xfrm>
            <a:off x="277750" y="132825"/>
            <a:ext cx="8187600" cy="789900"/>
          </a:xfrm>
          <a:prstGeom prst="rect">
            <a:avLst/>
          </a:prstGeom>
          <a:noFill/>
          <a:ln>
            <a:noFill/>
          </a:ln>
        </p:spPr>
        <p:txBody>
          <a:bodyPr anchorCtr="0" anchor="t" bIns="35725" lIns="35725" spcFirstLastPara="1" rIns="35725" wrap="square" tIns="35725">
            <a:noAutofit/>
          </a:bodyPr>
          <a:lstStyle/>
          <a:p>
            <a:pPr indent="0" lvl="0" marL="0" marR="0" rtl="0" algn="l">
              <a:lnSpc>
                <a:spcPct val="115000"/>
              </a:lnSpc>
              <a:spcBef>
                <a:spcPts val="500"/>
              </a:spcBef>
              <a:spcAft>
                <a:spcPts val="500"/>
              </a:spcAft>
              <a:buClr>
                <a:srgbClr val="004C7F"/>
              </a:buClr>
              <a:buSzPts val="3000"/>
              <a:buFont typeface="Helvetica Neue"/>
              <a:buNone/>
            </a:pPr>
            <a:r>
              <a:rPr b="0" i="0" lang="fr" sz="2000" u="none" cap="none" strike="noStrike">
                <a:solidFill>
                  <a:srgbClr val="008260"/>
                </a:solidFill>
                <a:latin typeface="Arial"/>
                <a:ea typeface="Arial"/>
                <a:cs typeface="Arial"/>
                <a:sym typeface="Arial"/>
              </a:rPr>
              <a:t>🍎 ma-cantine.agriculture.gouv.fr, plateforme </a:t>
            </a:r>
            <a:r>
              <a:rPr lang="fr" sz="2000">
                <a:solidFill>
                  <a:srgbClr val="008260"/>
                </a:solidFill>
              </a:rPr>
              <a:t>publique </a:t>
            </a:r>
            <a:r>
              <a:rPr b="0" i="0" lang="fr" sz="2000" u="none" cap="none" strike="noStrike">
                <a:solidFill>
                  <a:srgbClr val="008260"/>
                </a:solidFill>
                <a:latin typeface="Arial"/>
                <a:ea typeface="Arial"/>
                <a:cs typeface="Arial"/>
                <a:sym typeface="Arial"/>
              </a:rPr>
              <a:t>pour la restauration collective</a:t>
            </a:r>
            <a:endParaRPr b="0" i="0" sz="2000" u="none" cap="none" strike="noStrike">
              <a:solidFill>
                <a:srgbClr val="008260"/>
              </a:solidFill>
              <a:latin typeface="Arial"/>
              <a:ea typeface="Arial"/>
              <a:cs typeface="Arial"/>
              <a:sym typeface="Arial"/>
            </a:endParaRPr>
          </a:p>
        </p:txBody>
      </p:sp>
      <p:sp>
        <p:nvSpPr>
          <p:cNvPr id="125" name="Google Shape;125;p23"/>
          <p:cNvSpPr txBox="1"/>
          <p:nvPr/>
        </p:nvSpPr>
        <p:spPr>
          <a:xfrm>
            <a:off x="423450" y="950300"/>
            <a:ext cx="8609100" cy="2586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500"/>
              </a:spcBef>
              <a:spcAft>
                <a:spcPts val="0"/>
              </a:spcAft>
              <a:buClr>
                <a:srgbClr val="000000"/>
              </a:buClr>
              <a:buSzPts val="1400"/>
              <a:buFont typeface="Arial"/>
              <a:buNone/>
            </a:pPr>
            <a:r>
              <a:rPr b="1" lang="fr">
                <a:solidFill>
                  <a:schemeClr val="dk1"/>
                </a:solidFill>
                <a:latin typeface="Montserrat"/>
                <a:ea typeface="Montserrat"/>
                <a:cs typeface="Montserrat"/>
                <a:sym typeface="Montserrat"/>
              </a:rPr>
              <a:t>Une plateforme de service public numérique pour les établissements médico-sociaux : </a:t>
            </a:r>
            <a:endParaRPr b="0" i="0" sz="1400" u="none" cap="none" strike="noStrike">
              <a:solidFill>
                <a:schemeClr val="dk1"/>
              </a:solidFill>
              <a:latin typeface="Montserrat"/>
              <a:ea typeface="Montserrat"/>
              <a:cs typeface="Montserrat"/>
              <a:sym typeface="Montserrat"/>
            </a:endParaRPr>
          </a:p>
          <a:p>
            <a:pPr indent="0" lvl="0" marL="0" marR="0" rtl="0" algn="l">
              <a:lnSpc>
                <a:spcPct val="90000"/>
              </a:lnSpc>
              <a:spcBef>
                <a:spcPts val="50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Calibri"/>
              <a:buChar char="●"/>
            </a:pPr>
            <a:r>
              <a:rPr b="1" lang="fr">
                <a:solidFill>
                  <a:schemeClr val="dk1"/>
                </a:solidFill>
                <a:latin typeface="Montserrat"/>
                <a:ea typeface="Montserrat"/>
                <a:cs typeface="Montserrat"/>
                <a:sym typeface="Montserrat"/>
              </a:rPr>
              <a:t>Des outils pour piloter ses achats</a:t>
            </a:r>
            <a:endParaRPr b="1">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Montserrat"/>
              <a:buChar char="●"/>
            </a:pPr>
            <a:r>
              <a:rPr b="1" lang="fr">
                <a:solidFill>
                  <a:schemeClr val="dk1"/>
                </a:solidFill>
                <a:latin typeface="Montserrat"/>
                <a:ea typeface="Montserrat"/>
                <a:cs typeface="Montserrat"/>
                <a:sym typeface="Montserrat"/>
              </a:rPr>
              <a:t>Des fiches mémo sur la réglementation </a:t>
            </a:r>
            <a:endParaRPr b="1">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Montserrat"/>
              <a:buChar char="●"/>
            </a:pPr>
            <a:r>
              <a:rPr b="1" lang="fr">
                <a:solidFill>
                  <a:schemeClr val="dk1"/>
                </a:solidFill>
                <a:latin typeface="Montserrat"/>
                <a:ea typeface="Montserrat"/>
                <a:cs typeface="Montserrat"/>
                <a:sym typeface="Montserrat"/>
              </a:rPr>
              <a:t>Une fonctionnalité de mise en relation </a:t>
            </a:r>
            <a:r>
              <a:rPr lang="fr">
                <a:solidFill>
                  <a:schemeClr val="dk1"/>
                </a:solidFill>
                <a:latin typeface="Montserrat"/>
                <a:ea typeface="Montserrat"/>
                <a:cs typeface="Montserrat"/>
                <a:sym typeface="Montserrat"/>
              </a:rPr>
              <a:t>avec les autres cantines</a:t>
            </a:r>
            <a:endParaRPr>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Montserrat"/>
              <a:buChar char="●"/>
            </a:pPr>
            <a:r>
              <a:rPr b="1" lang="fr">
                <a:solidFill>
                  <a:schemeClr val="dk1"/>
                </a:solidFill>
                <a:latin typeface="Montserrat"/>
                <a:ea typeface="Montserrat"/>
                <a:cs typeface="Montserrat"/>
                <a:sym typeface="Montserrat"/>
              </a:rPr>
              <a:t>Des guides pour vos marchés publics</a:t>
            </a:r>
            <a:endParaRPr b="1">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Calibri"/>
              <a:buChar char="●"/>
            </a:pPr>
            <a:r>
              <a:rPr b="1" lang="fr">
                <a:solidFill>
                  <a:schemeClr val="dk1"/>
                </a:solidFill>
                <a:highlight>
                  <a:srgbClr val="FFFFFF"/>
                </a:highlight>
                <a:latin typeface="Montserrat"/>
                <a:ea typeface="Montserrat"/>
                <a:cs typeface="Montserrat"/>
                <a:sym typeface="Montserrat"/>
              </a:rPr>
              <a:t>Des ressources dédiées</a:t>
            </a:r>
            <a:r>
              <a:rPr lang="fr">
                <a:solidFill>
                  <a:schemeClr val="dk1"/>
                </a:solidFill>
                <a:highlight>
                  <a:srgbClr val="FFFFFF"/>
                </a:highlight>
                <a:latin typeface="Montserrat"/>
                <a:ea typeface="Montserrat"/>
                <a:cs typeface="Montserrat"/>
                <a:sym typeface="Montserrat"/>
              </a:rPr>
              <a:t> disponibles - vidéos, fiches ressources, infographies </a:t>
            </a:r>
            <a:endParaRPr>
              <a:solidFill>
                <a:schemeClr val="dk1"/>
              </a:solidFill>
              <a:highlight>
                <a:srgbClr val="FFFFFF"/>
              </a:highlight>
              <a:latin typeface="Montserrat"/>
              <a:ea typeface="Montserrat"/>
              <a:cs typeface="Montserrat"/>
              <a:sym typeface="Montserrat"/>
            </a:endParaRPr>
          </a:p>
          <a:p>
            <a:pPr indent="0" lvl="0" marL="0" marR="0" rtl="0" algn="l">
              <a:lnSpc>
                <a:spcPct val="115000"/>
              </a:lnSpc>
              <a:spcBef>
                <a:spcPts val="0"/>
              </a:spcBef>
              <a:spcAft>
                <a:spcPts val="0"/>
              </a:spcAft>
              <a:buNone/>
            </a:pPr>
            <a:r>
              <a:rPr lang="fr">
                <a:solidFill>
                  <a:schemeClr val="dk1"/>
                </a:solidFill>
                <a:highlight>
                  <a:srgbClr val="FFFFFF"/>
                </a:highlight>
                <a:latin typeface="Montserrat"/>
                <a:ea typeface="Montserrat"/>
                <a:cs typeface="Montserrat"/>
                <a:sym typeface="Montserrat"/>
              </a:rPr>
              <a:t>dans </a:t>
            </a:r>
            <a:r>
              <a:rPr lang="fr" u="sng">
                <a:solidFill>
                  <a:schemeClr val="hlink"/>
                </a:solidFill>
                <a:highlight>
                  <a:srgbClr val="FFFFFF"/>
                </a:highlight>
                <a:latin typeface="Montserrat"/>
                <a:ea typeface="Montserrat"/>
                <a:cs typeface="Montserrat"/>
                <a:sym typeface="Montserrat"/>
                <a:hlinkClick r:id="rId3"/>
              </a:rPr>
              <a:t>le centre de documentation</a:t>
            </a:r>
            <a:endParaRPr>
              <a:solidFill>
                <a:schemeClr val="dk1"/>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a:solidFill>
                <a:schemeClr val="dk1"/>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a:solidFill>
                <a:schemeClr val="dk1"/>
              </a:solidFill>
              <a:latin typeface="Montserrat"/>
              <a:ea typeface="Montserrat"/>
              <a:cs typeface="Montserrat"/>
              <a:sym typeface="Montserrat"/>
            </a:endParaRPr>
          </a:p>
        </p:txBody>
      </p:sp>
      <p:sp>
        <p:nvSpPr>
          <p:cNvPr id="126" name="Google Shape;126;p23"/>
          <p:cNvSpPr/>
          <p:nvPr/>
        </p:nvSpPr>
        <p:spPr>
          <a:xfrm>
            <a:off x="1137600" y="3166800"/>
            <a:ext cx="2064000" cy="1901700"/>
          </a:xfrm>
          <a:prstGeom prst="wedgeEllipseCallout">
            <a:avLst>
              <a:gd fmla="val -67998" name="adj1"/>
              <a:gd fmla="val 4974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fr"/>
              <a:t>1613 cantines référencées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fr"/>
              <a:t>683 cantines ont publié leurs données</a:t>
            </a:r>
            <a:endParaRPr/>
          </a:p>
        </p:txBody>
      </p:sp>
      <p:sp>
        <p:nvSpPr>
          <p:cNvPr id="127" name="Google Shape;127;p23"/>
          <p:cNvSpPr/>
          <p:nvPr/>
        </p:nvSpPr>
        <p:spPr>
          <a:xfrm>
            <a:off x="5292325" y="3166800"/>
            <a:ext cx="2178600" cy="1976700"/>
          </a:xfrm>
          <a:prstGeom prst="wedgeEllipseCallout">
            <a:avLst>
              <a:gd fmla="val 53407" name="adj1"/>
              <a:gd fmla="val 42292"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8" name="Google Shape;128;p23"/>
          <p:cNvSpPr txBox="1"/>
          <p:nvPr/>
        </p:nvSpPr>
        <p:spPr>
          <a:xfrm>
            <a:off x="3439350" y="2885625"/>
            <a:ext cx="2178600" cy="895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b="1" lang="fr">
                <a:solidFill>
                  <a:schemeClr val="dk1"/>
                </a:solidFill>
                <a:latin typeface="Montserrat"/>
                <a:ea typeface="Montserrat"/>
                <a:cs typeface="Montserrat"/>
                <a:sym typeface="Montserrat"/>
              </a:rPr>
              <a:t>Quelques chiffres</a:t>
            </a:r>
            <a:endParaRPr>
              <a:solidFill>
                <a:schemeClr val="dk1"/>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a:solidFill>
                <a:schemeClr val="dk1"/>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a:solidFill>
                <a:schemeClr val="dk1"/>
              </a:solidFill>
              <a:latin typeface="Montserrat"/>
              <a:ea typeface="Montserrat"/>
              <a:cs typeface="Montserrat"/>
              <a:sym typeface="Montserrat"/>
            </a:endParaRPr>
          </a:p>
        </p:txBody>
      </p:sp>
      <p:sp>
        <p:nvSpPr>
          <p:cNvPr id="129" name="Google Shape;129;p23"/>
          <p:cNvSpPr txBox="1"/>
          <p:nvPr/>
        </p:nvSpPr>
        <p:spPr>
          <a:xfrm>
            <a:off x="3618800" y="3734450"/>
            <a:ext cx="554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30" name="Google Shape;130;p23"/>
          <p:cNvSpPr txBox="1"/>
          <p:nvPr/>
        </p:nvSpPr>
        <p:spPr>
          <a:xfrm>
            <a:off x="5525775" y="3638300"/>
            <a:ext cx="20217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t>En 2022, le nombre de télédéclarants représentaient 15% de l’ensemble des télédéclarations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p:nvPr/>
        </p:nvSpPr>
        <p:spPr>
          <a:xfrm>
            <a:off x="778050" y="496700"/>
            <a:ext cx="1307400" cy="151800"/>
          </a:xfrm>
          <a:prstGeom prst="rect">
            <a:avLst/>
          </a:prstGeom>
          <a:solidFill>
            <a:srgbClr val="FFE599"/>
          </a:solidFill>
          <a:ln cap="flat" cmpd="sng" w="9525">
            <a:solidFill>
              <a:srgbClr val="FFE5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4"/>
          <p:cNvSpPr txBox="1"/>
          <p:nvPr/>
        </p:nvSpPr>
        <p:spPr>
          <a:xfrm>
            <a:off x="423450" y="275000"/>
            <a:ext cx="6558900" cy="449400"/>
          </a:xfrm>
          <a:prstGeom prst="rect">
            <a:avLst/>
          </a:pr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000000"/>
              </a:buClr>
              <a:buSzPts val="2000"/>
              <a:buFont typeface="Arial"/>
              <a:buNone/>
            </a:pPr>
            <a:r>
              <a:rPr b="0" i="0" lang="fr" sz="2000" u="none" cap="none" strike="noStrike">
                <a:solidFill>
                  <a:srgbClr val="008260"/>
                </a:solidFill>
                <a:latin typeface="Arial"/>
                <a:ea typeface="Arial"/>
                <a:cs typeface="Arial"/>
                <a:sym typeface="Arial"/>
              </a:rPr>
              <a:t>📖 Le contexte juridique et politique</a:t>
            </a:r>
            <a:endParaRPr b="0" i="0" sz="2000" u="none" cap="none" strike="noStrike">
              <a:solidFill>
                <a:srgbClr val="008260"/>
              </a:solidFill>
              <a:latin typeface="Arial"/>
              <a:ea typeface="Arial"/>
              <a:cs typeface="Arial"/>
              <a:sym typeface="Arial"/>
            </a:endParaRPr>
          </a:p>
        </p:txBody>
      </p:sp>
      <p:sp>
        <p:nvSpPr>
          <p:cNvPr id="137" name="Google Shape;137;p24"/>
          <p:cNvSpPr txBox="1"/>
          <p:nvPr/>
        </p:nvSpPr>
        <p:spPr>
          <a:xfrm>
            <a:off x="423450" y="950300"/>
            <a:ext cx="8297100" cy="34047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500"/>
              </a:spcBef>
              <a:spcAft>
                <a:spcPts val="0"/>
              </a:spcAft>
              <a:buClr>
                <a:srgbClr val="000000"/>
              </a:buClr>
              <a:buSzPts val="1400"/>
              <a:buFont typeface="Arial"/>
              <a:buNone/>
            </a:pPr>
            <a:r>
              <a:rPr b="1" i="0" lang="fr" sz="1400" u="none" cap="none" strike="noStrike">
                <a:solidFill>
                  <a:schemeClr val="dk1"/>
                </a:solidFill>
                <a:latin typeface="Montserrat"/>
                <a:ea typeface="Montserrat"/>
                <a:cs typeface="Montserrat"/>
                <a:sym typeface="Montserrat"/>
              </a:rPr>
              <a:t>La loi EGAlim </a:t>
            </a:r>
            <a:r>
              <a:rPr b="0" i="0" lang="fr" sz="1400" u="none" cap="none" strike="noStrike">
                <a:solidFill>
                  <a:schemeClr val="dk1"/>
                </a:solidFill>
                <a:latin typeface="Montserrat"/>
                <a:ea typeface="Montserrat"/>
                <a:cs typeface="Montserrat"/>
                <a:sym typeface="Montserrat"/>
              </a:rPr>
              <a:t>(oct.2018), la loi Climat et Résilience (Août 2021)   </a:t>
            </a:r>
            <a:endParaRPr b="0" i="0" sz="1400" u="none" cap="none" strike="noStrike">
              <a:solidFill>
                <a:schemeClr val="dk1"/>
              </a:solidFill>
              <a:latin typeface="Montserrat"/>
              <a:ea typeface="Montserrat"/>
              <a:cs typeface="Montserrat"/>
              <a:sym typeface="Montserrat"/>
            </a:endParaRPr>
          </a:p>
          <a:p>
            <a:pPr indent="0" lvl="0" marL="0" marR="0" rtl="0" algn="l">
              <a:lnSpc>
                <a:spcPct val="90000"/>
              </a:lnSpc>
              <a:spcBef>
                <a:spcPts val="500"/>
              </a:spcBef>
              <a:spcAft>
                <a:spcPts val="0"/>
              </a:spcAft>
              <a:buClr>
                <a:srgbClr val="000000"/>
              </a:buClr>
              <a:buSzPts val="1400"/>
              <a:buFont typeface="Arial"/>
              <a:buNone/>
            </a:pPr>
            <a:r>
              <a:rPr b="1" i="0" lang="fr" sz="1400" u="none" cap="none" strike="noStrike">
                <a:solidFill>
                  <a:schemeClr val="dk1"/>
                </a:solidFill>
                <a:latin typeface="Montserrat"/>
                <a:ea typeface="Montserrat"/>
                <a:cs typeface="Montserrat"/>
                <a:sym typeface="Montserrat"/>
              </a:rPr>
              <a:t>Plusieurs temporalités </a:t>
            </a:r>
            <a:r>
              <a:rPr b="0" i="0" lang="fr" sz="1400" u="none" cap="none" strike="noStrike">
                <a:solidFill>
                  <a:schemeClr val="dk1"/>
                </a:solidFill>
                <a:latin typeface="Montserrat"/>
                <a:ea typeface="Montserrat"/>
                <a:cs typeface="Montserrat"/>
                <a:sym typeface="Montserrat"/>
              </a:rPr>
              <a:t>mais une même série d’actions en cinq axes :</a:t>
            </a:r>
            <a:endParaRPr b="0" i="0" sz="1400" u="none" cap="none" strike="noStrike">
              <a:solidFill>
                <a:schemeClr val="dk1"/>
              </a:solidFill>
              <a:latin typeface="Montserrat"/>
              <a:ea typeface="Montserrat"/>
              <a:cs typeface="Montserrat"/>
              <a:sym typeface="Montserrat"/>
            </a:endParaRPr>
          </a:p>
          <a:p>
            <a:pPr indent="0" lvl="0" marL="0" marR="0" rtl="0" algn="l">
              <a:lnSpc>
                <a:spcPct val="90000"/>
              </a:lnSpc>
              <a:spcBef>
                <a:spcPts val="500"/>
              </a:spcBef>
              <a:spcAft>
                <a:spcPts val="0"/>
              </a:spcAft>
              <a:buClr>
                <a:srgbClr val="000000"/>
              </a:buClr>
              <a:buSzPts val="1400"/>
              <a:buFont typeface="Arial"/>
              <a:buNone/>
            </a:pPr>
            <a:r>
              <a:t/>
            </a:r>
            <a:endParaRPr b="0" i="0" sz="1400" u="none" cap="none" strike="noStrike">
              <a:solidFill>
                <a:schemeClr val="dk1"/>
              </a:solidFill>
              <a:latin typeface="Montserrat"/>
              <a:ea typeface="Montserrat"/>
              <a:cs typeface="Montserrat"/>
              <a:sym typeface="Montserrat"/>
            </a:endParaRPr>
          </a:p>
          <a:p>
            <a:pPr indent="-317500" lvl="0" marL="457200" marR="0" rtl="0" algn="l">
              <a:lnSpc>
                <a:spcPct val="115000"/>
              </a:lnSpc>
              <a:spcBef>
                <a:spcPts val="500"/>
              </a:spcBef>
              <a:spcAft>
                <a:spcPts val="0"/>
              </a:spcAft>
              <a:buClr>
                <a:schemeClr val="dk1"/>
              </a:buClr>
              <a:buSzPts val="1400"/>
              <a:buFont typeface="Calibri"/>
              <a:buChar char="●"/>
            </a:pPr>
            <a:r>
              <a:rPr b="1" i="0" lang="fr" sz="1400" u="none" cap="none" strike="noStrike">
                <a:solidFill>
                  <a:schemeClr val="dk1"/>
                </a:solidFill>
                <a:latin typeface="Montserrat"/>
                <a:ea typeface="Montserrat"/>
                <a:cs typeface="Montserrat"/>
                <a:sym typeface="Montserrat"/>
              </a:rPr>
              <a:t>50%  de produits durables et de qualité dont 20% de produits bio </a:t>
            </a:r>
            <a:r>
              <a:rPr b="0" i="0" lang="fr" sz="1400" u="none" cap="none" strike="noStrike">
                <a:solidFill>
                  <a:schemeClr val="dk1"/>
                </a:solidFill>
                <a:latin typeface="Montserrat"/>
                <a:ea typeface="Montserrat"/>
                <a:cs typeface="Montserrat"/>
                <a:sym typeface="Montserrat"/>
              </a:rPr>
              <a:t>dès le 01/01/2022*</a:t>
            </a:r>
            <a:endParaRPr b="0" i="0" sz="1400" u="none" cap="none" strike="noStrike">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Calibri"/>
              <a:buChar char="●"/>
            </a:pPr>
            <a:r>
              <a:rPr b="1" lang="fr">
                <a:solidFill>
                  <a:schemeClr val="dk1"/>
                </a:solidFill>
                <a:latin typeface="Montserrat"/>
                <a:ea typeface="Montserrat"/>
                <a:cs typeface="Montserrat"/>
                <a:sym typeface="Montserrat"/>
              </a:rPr>
              <a:t>Plan de diversification des protéines </a:t>
            </a:r>
            <a:r>
              <a:rPr lang="fr">
                <a:solidFill>
                  <a:schemeClr val="dk1"/>
                </a:solidFill>
                <a:latin typeface="Montserrat"/>
                <a:ea typeface="Montserrat"/>
                <a:cs typeface="Montserrat"/>
                <a:sym typeface="Montserrat"/>
              </a:rPr>
              <a:t>pour les restaurations de + 200 couverts</a:t>
            </a:r>
            <a:endParaRPr b="0" i="0" sz="1400" u="none" cap="none" strike="noStrike">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Calibri"/>
              <a:buChar char="●"/>
            </a:pPr>
            <a:r>
              <a:rPr b="1" i="0" lang="fr" sz="1400" u="none" cap="none" strike="noStrike">
                <a:solidFill>
                  <a:schemeClr val="dk1"/>
                </a:solidFill>
                <a:latin typeface="Montserrat"/>
                <a:ea typeface="Montserrat"/>
                <a:cs typeface="Montserrat"/>
                <a:sym typeface="Montserrat"/>
              </a:rPr>
              <a:t>Information</a:t>
            </a:r>
            <a:r>
              <a:rPr b="0" i="0" lang="fr" sz="1400" u="none" cap="none" strike="noStrike">
                <a:solidFill>
                  <a:schemeClr val="dk1"/>
                </a:solidFill>
                <a:latin typeface="Montserrat"/>
                <a:ea typeface="Montserrat"/>
                <a:cs typeface="Montserrat"/>
                <a:sym typeface="Montserrat"/>
              </a:rPr>
              <a:t> </a:t>
            </a:r>
            <a:r>
              <a:rPr b="1" i="0" lang="fr" sz="1400" u="none" cap="none" strike="noStrike">
                <a:solidFill>
                  <a:schemeClr val="dk1"/>
                </a:solidFill>
                <a:latin typeface="Montserrat"/>
                <a:ea typeface="Montserrat"/>
                <a:cs typeface="Montserrat"/>
                <a:sym typeface="Montserrat"/>
              </a:rPr>
              <a:t>aux convives </a:t>
            </a:r>
            <a:r>
              <a:rPr b="0" i="0" lang="fr" sz="1400" u="none" cap="none" strike="noStrike">
                <a:solidFill>
                  <a:schemeClr val="dk1"/>
                </a:solidFill>
                <a:latin typeface="Montserrat"/>
                <a:ea typeface="Montserrat"/>
                <a:cs typeface="Montserrat"/>
                <a:sym typeface="Montserrat"/>
              </a:rPr>
              <a:t>une fois par an par voie électronique ou par voie d’affichage</a:t>
            </a:r>
            <a:endParaRPr b="0" i="0" sz="1400" u="none" cap="none" strike="noStrike">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Calibri"/>
              <a:buChar char="●"/>
            </a:pPr>
            <a:r>
              <a:rPr b="1" i="0" lang="fr" sz="1400" u="none" cap="none" strike="noStrike">
                <a:solidFill>
                  <a:schemeClr val="dk1"/>
                </a:solidFill>
                <a:latin typeface="Montserrat"/>
                <a:ea typeface="Montserrat"/>
                <a:cs typeface="Montserrat"/>
                <a:sym typeface="Montserrat"/>
              </a:rPr>
              <a:t>Lutte contre le gaspillage alimentaire : </a:t>
            </a:r>
            <a:r>
              <a:rPr b="0" i="0" lang="fr" sz="1400" u="none" cap="none" strike="noStrike">
                <a:solidFill>
                  <a:schemeClr val="dk1"/>
                </a:solidFill>
                <a:latin typeface="Montserrat"/>
                <a:ea typeface="Montserrat"/>
                <a:cs typeface="Montserrat"/>
                <a:sym typeface="Montserrat"/>
              </a:rPr>
              <a:t>l’obligation de réaliser un diagnostic du gaspillage alimentaire et de signer une convention de don (pour les restaurations </a:t>
            </a:r>
            <a:r>
              <a:rPr lang="fr">
                <a:solidFill>
                  <a:schemeClr val="dk1"/>
                </a:solidFill>
                <a:latin typeface="Montserrat"/>
                <a:ea typeface="Montserrat"/>
                <a:cs typeface="Montserrat"/>
                <a:sym typeface="Montserrat"/>
              </a:rPr>
              <a:t>+ 3000 couverts</a:t>
            </a:r>
            <a:r>
              <a:rPr b="0" i="0" lang="fr" sz="1400" u="none" cap="none" strike="noStrike">
                <a:solidFill>
                  <a:schemeClr val="dk1"/>
                </a:solidFill>
                <a:latin typeface="Montserrat"/>
                <a:ea typeface="Montserrat"/>
                <a:cs typeface="Montserrat"/>
                <a:sym typeface="Montserrat"/>
              </a:rPr>
              <a:t>)</a:t>
            </a:r>
            <a:endParaRPr b="1" i="0" sz="1400" u="none" cap="none" strike="noStrike">
              <a:solidFill>
                <a:schemeClr val="dk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dk1"/>
              </a:buClr>
              <a:buSzPts val="1400"/>
              <a:buFont typeface="Calibri"/>
              <a:buChar char="●"/>
            </a:pPr>
            <a:r>
              <a:rPr b="1" i="0" lang="fr" sz="1400" u="none" cap="none" strike="noStrike">
                <a:solidFill>
                  <a:schemeClr val="dk1"/>
                </a:solidFill>
                <a:latin typeface="Montserrat"/>
                <a:ea typeface="Montserrat"/>
                <a:cs typeface="Montserrat"/>
                <a:sym typeface="Montserrat"/>
              </a:rPr>
              <a:t>Substitution du plastique: </a:t>
            </a:r>
            <a:r>
              <a:rPr b="0" i="0" lang="fr" sz="1400" u="none" cap="none" strike="noStrike">
                <a:solidFill>
                  <a:schemeClr val="dk1"/>
                </a:solidFill>
                <a:latin typeface="Montserrat"/>
                <a:ea typeface="Montserrat"/>
                <a:cs typeface="Montserrat"/>
                <a:sym typeface="Montserrat"/>
              </a:rPr>
              <a:t>plus d’ustensiles à usage unique et </a:t>
            </a:r>
            <a:r>
              <a:rPr lang="fr">
                <a:solidFill>
                  <a:schemeClr val="dk1"/>
                </a:solidFill>
                <a:latin typeface="Montserrat"/>
                <a:ea typeface="Montserrat"/>
                <a:cs typeface="Montserrat"/>
                <a:sym typeface="Montserrat"/>
              </a:rPr>
              <a:t>obligation de </a:t>
            </a:r>
            <a:r>
              <a:rPr lang="fr">
                <a:solidFill>
                  <a:schemeClr val="dk1"/>
                </a:solidFill>
                <a:highlight>
                  <a:srgbClr val="FFFFFF"/>
                </a:highlight>
                <a:latin typeface="Montserrat"/>
                <a:ea typeface="Montserrat"/>
                <a:cs typeface="Montserrat"/>
                <a:sym typeface="Montserrat"/>
              </a:rPr>
              <a:t>proposer un contenant réutilisable ou composé de matières recyclables pour la vente à emporter à partir de 2025</a:t>
            </a:r>
            <a:endParaRPr i="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nvSpPr>
        <p:spPr>
          <a:xfrm>
            <a:off x="258075" y="152325"/>
            <a:ext cx="6558900" cy="434700"/>
          </a:xfrm>
          <a:prstGeom prst="rect">
            <a:avLst/>
          </a:pr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000000"/>
              </a:buClr>
              <a:buSzPts val="2000"/>
              <a:buFont typeface="Arial"/>
              <a:buNone/>
            </a:pPr>
            <a:r>
              <a:rPr b="0" i="0" lang="fr" sz="2000" u="none" cap="none" strike="noStrike">
                <a:solidFill>
                  <a:srgbClr val="008260"/>
                </a:solidFill>
                <a:latin typeface="Arial"/>
                <a:ea typeface="Arial"/>
                <a:cs typeface="Arial"/>
                <a:sym typeface="Arial"/>
              </a:rPr>
              <a:t>Qui est concerné ? qui s’inscrit sur la plateforme ? </a:t>
            </a:r>
            <a:endParaRPr b="0" i="0" sz="2000" u="none" cap="none" strike="noStrike">
              <a:solidFill>
                <a:srgbClr val="008260"/>
              </a:solidFill>
              <a:latin typeface="Arial"/>
              <a:ea typeface="Arial"/>
              <a:cs typeface="Arial"/>
              <a:sym typeface="Arial"/>
            </a:endParaRPr>
          </a:p>
        </p:txBody>
      </p:sp>
      <p:sp>
        <p:nvSpPr>
          <p:cNvPr id="144" name="Google Shape;144;p25"/>
          <p:cNvSpPr txBox="1"/>
          <p:nvPr/>
        </p:nvSpPr>
        <p:spPr>
          <a:xfrm>
            <a:off x="1819750" y="691725"/>
            <a:ext cx="2118000" cy="1169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600"/>
              <a:buFont typeface="Arial"/>
              <a:buNone/>
            </a:pPr>
            <a:r>
              <a:rPr b="1" i="0" lang="fr" sz="1600" u="none" cap="none" strike="noStrike">
                <a:solidFill>
                  <a:srgbClr val="000000"/>
                </a:solidFill>
                <a:latin typeface="Montserrat"/>
                <a:ea typeface="Montserrat"/>
                <a:cs typeface="Montserrat"/>
                <a:sym typeface="Montserrat"/>
              </a:rPr>
              <a:t>👨‍💼🧑‍💼</a:t>
            </a:r>
            <a:endParaRPr b="1" i="0" sz="14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200"/>
              <a:buFont typeface="Arial"/>
              <a:buNone/>
            </a:pPr>
            <a:r>
              <a:rPr b="0" i="0" lang="fr" sz="1200" u="none" cap="none" strike="noStrike">
                <a:solidFill>
                  <a:srgbClr val="000000"/>
                </a:solidFill>
                <a:latin typeface="Montserrat Light"/>
                <a:ea typeface="Montserrat Light"/>
                <a:cs typeface="Montserrat Light"/>
                <a:sym typeface="Montserrat Light"/>
              </a:rPr>
              <a:t>Les responsables légaux de services de restauration collective public et privé</a:t>
            </a:r>
            <a:endParaRPr b="0" i="0" sz="1200" u="none" cap="none" strike="noStrike">
              <a:solidFill>
                <a:srgbClr val="000000"/>
              </a:solidFill>
              <a:latin typeface="Montserrat Light"/>
              <a:ea typeface="Montserrat Light"/>
              <a:cs typeface="Montserrat Light"/>
              <a:sym typeface="Montserrat Light"/>
            </a:endParaRPr>
          </a:p>
        </p:txBody>
      </p:sp>
      <p:sp>
        <p:nvSpPr>
          <p:cNvPr id="145" name="Google Shape;145;p25"/>
          <p:cNvSpPr txBox="1"/>
          <p:nvPr/>
        </p:nvSpPr>
        <p:spPr>
          <a:xfrm>
            <a:off x="4189800" y="691725"/>
            <a:ext cx="2118000" cy="1169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600"/>
              <a:buFont typeface="Arial"/>
              <a:buNone/>
            </a:pPr>
            <a:r>
              <a:rPr b="1" i="0" lang="fr" sz="1600" u="none" cap="none" strike="noStrike">
                <a:solidFill>
                  <a:srgbClr val="000000"/>
                </a:solidFill>
                <a:latin typeface="Montserrat"/>
                <a:ea typeface="Montserrat"/>
                <a:cs typeface="Montserrat"/>
                <a:sym typeface="Montserrat"/>
              </a:rPr>
              <a:t>👩‍🏫💼</a:t>
            </a:r>
            <a:endParaRPr b="1" i="0" sz="1600" u="none" cap="none" strike="noStrike">
              <a:solidFill>
                <a:srgbClr val="000000"/>
              </a:solidFill>
              <a:latin typeface="Montserrat"/>
              <a:ea typeface="Montserrat"/>
              <a:cs typeface="Montserrat"/>
              <a:sym typeface="Montserrat"/>
            </a:endParaRPr>
          </a:p>
          <a:p>
            <a:pPr indent="0" lvl="0" marL="0" marR="0" rtl="0" algn="ctr">
              <a:lnSpc>
                <a:spcPct val="100000"/>
              </a:lnSpc>
              <a:spcBef>
                <a:spcPts val="0"/>
              </a:spcBef>
              <a:spcAft>
                <a:spcPts val="0"/>
              </a:spcAft>
              <a:buClr>
                <a:srgbClr val="000000"/>
              </a:buClr>
              <a:buSzPts val="1200"/>
              <a:buFont typeface="Arial"/>
              <a:buNone/>
            </a:pPr>
            <a:r>
              <a:rPr b="0" i="0" lang="fr" sz="1200" u="none" cap="none" strike="noStrike">
                <a:solidFill>
                  <a:srgbClr val="000000"/>
                </a:solidFill>
                <a:latin typeface="Montserrat Light"/>
                <a:ea typeface="Montserrat Light"/>
                <a:cs typeface="Montserrat Light"/>
                <a:sym typeface="Montserrat Light"/>
              </a:rPr>
              <a:t>Les structures, personnes ayant eu délégation pour le faire (ex : SRC, cuisine centrale…)</a:t>
            </a:r>
            <a:endParaRPr b="0" i="0" sz="1200" u="none" cap="none" strike="noStrike">
              <a:solidFill>
                <a:srgbClr val="000000"/>
              </a:solidFill>
              <a:latin typeface="Montserrat Light"/>
              <a:ea typeface="Montserrat Light"/>
              <a:cs typeface="Montserrat Light"/>
              <a:sym typeface="Montserrat Light"/>
            </a:endParaRPr>
          </a:p>
        </p:txBody>
      </p:sp>
      <p:sp>
        <p:nvSpPr>
          <p:cNvPr id="146" name="Google Shape;146;p25"/>
          <p:cNvSpPr/>
          <p:nvPr/>
        </p:nvSpPr>
        <p:spPr>
          <a:xfrm>
            <a:off x="328825" y="3988300"/>
            <a:ext cx="8398500" cy="708300"/>
          </a:xfrm>
          <a:prstGeom prst="rect">
            <a:avLst/>
          </a:prstGeom>
          <a:solidFill>
            <a:srgbClr val="008260"/>
          </a:solidFill>
          <a:ln>
            <a:noFill/>
          </a:ln>
        </p:spPr>
        <p:txBody>
          <a:bodyPr anchorCtr="0" anchor="ctr" bIns="45700" lIns="45700" spcFirstLastPara="1" rIns="45700" wrap="square" tIns="45700">
            <a:noAutofit/>
          </a:bodyPr>
          <a:lstStyle/>
          <a:p>
            <a:pPr indent="0" lvl="0" marL="0" marR="0" rtl="0" algn="l">
              <a:lnSpc>
                <a:spcPct val="115000"/>
              </a:lnSpc>
              <a:spcBef>
                <a:spcPts val="0"/>
              </a:spcBef>
              <a:spcAft>
                <a:spcPts val="0"/>
              </a:spcAft>
              <a:buClr>
                <a:srgbClr val="000000"/>
              </a:buClr>
              <a:buSzPts val="700"/>
              <a:buFont typeface="Calibri"/>
              <a:buNone/>
            </a:pPr>
            <a:r>
              <a:rPr b="0" i="0" lang="fr" sz="1500" u="none" cap="none" strike="noStrike">
                <a:solidFill>
                  <a:schemeClr val="lt1"/>
                </a:solidFill>
                <a:latin typeface="Montserrat SemiBold"/>
                <a:ea typeface="Montserrat SemiBold"/>
                <a:cs typeface="Montserrat SemiBold"/>
                <a:sym typeface="Montserrat SemiBold"/>
              </a:rPr>
              <a:t>NB : une cantine peut avoir plusieurs “gestionnaires” qui peuvent modifier différentes parties du “diagnostic” de la cantine</a:t>
            </a:r>
            <a:endParaRPr b="0" i="0" sz="1500" u="none" cap="none" strike="noStrike">
              <a:solidFill>
                <a:schemeClr val="lt1"/>
              </a:solidFill>
              <a:latin typeface="Montserrat SemiBold"/>
              <a:ea typeface="Montserrat SemiBold"/>
              <a:cs typeface="Montserrat SemiBold"/>
              <a:sym typeface="Montserrat SemiBold"/>
            </a:endParaRPr>
          </a:p>
        </p:txBody>
      </p:sp>
      <p:sp>
        <p:nvSpPr>
          <p:cNvPr id="147" name="Google Shape;147;p25"/>
          <p:cNvSpPr txBox="1"/>
          <p:nvPr/>
        </p:nvSpPr>
        <p:spPr>
          <a:xfrm>
            <a:off x="374503" y="2356216"/>
            <a:ext cx="3875700" cy="9543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fr" sz="1400" u="sng" cap="none" strike="noStrike">
                <a:solidFill>
                  <a:srgbClr val="000000"/>
                </a:solidFill>
                <a:latin typeface="Raleway"/>
                <a:ea typeface="Raleway"/>
                <a:cs typeface="Raleway"/>
                <a:sym typeface="Raleway"/>
              </a:rPr>
              <a:t>Direction ou fonctions supports:</a:t>
            </a:r>
            <a:endParaRPr b="0" i="0" sz="1200" u="none" cap="none" strike="noStrike">
              <a:solidFill>
                <a:srgbClr val="000000"/>
              </a:solidFill>
              <a:latin typeface="Raleway"/>
              <a:ea typeface="Raleway"/>
              <a:cs typeface="Raleway"/>
              <a:sym typeface="Raleway"/>
            </a:endParaRPr>
          </a:p>
          <a:p>
            <a:pPr indent="-167772" lvl="0" marL="180472" marR="0" rtl="0" algn="l">
              <a:lnSpc>
                <a:spcPct val="100000"/>
              </a:lnSpc>
              <a:spcBef>
                <a:spcPts val="0"/>
              </a:spcBef>
              <a:spcAft>
                <a:spcPts val="0"/>
              </a:spcAft>
              <a:buClr>
                <a:srgbClr val="000000"/>
              </a:buClr>
              <a:buSzPts val="1400"/>
              <a:buFont typeface="Raleway"/>
              <a:buChar char="•"/>
            </a:pPr>
            <a:r>
              <a:rPr b="0" i="0" lang="fr" sz="1400" u="none" cap="none" strike="noStrike">
                <a:solidFill>
                  <a:srgbClr val="000000"/>
                </a:solidFill>
                <a:latin typeface="Raleway"/>
                <a:ea typeface="Raleway"/>
                <a:cs typeface="Raleway"/>
                <a:sym typeface="Raleway"/>
              </a:rPr>
              <a:t>Directeurice d’établissement</a:t>
            </a:r>
            <a:endParaRPr b="0" i="0" sz="1200" u="none" cap="none" strike="noStrike">
              <a:solidFill>
                <a:srgbClr val="000000"/>
              </a:solidFill>
              <a:latin typeface="Raleway"/>
              <a:ea typeface="Raleway"/>
              <a:cs typeface="Raleway"/>
              <a:sym typeface="Raleway"/>
            </a:endParaRPr>
          </a:p>
          <a:p>
            <a:pPr indent="-167772" lvl="0" marL="180472" marR="0" rtl="0" algn="l">
              <a:lnSpc>
                <a:spcPct val="100000"/>
              </a:lnSpc>
              <a:spcBef>
                <a:spcPts val="0"/>
              </a:spcBef>
              <a:spcAft>
                <a:spcPts val="0"/>
              </a:spcAft>
              <a:buClr>
                <a:srgbClr val="000000"/>
              </a:buClr>
              <a:buSzPts val="1400"/>
              <a:buFont typeface="Raleway"/>
              <a:buChar char="•"/>
            </a:pPr>
            <a:r>
              <a:rPr b="0" i="0" lang="fr" sz="1400" u="none" cap="none" strike="noStrike">
                <a:solidFill>
                  <a:srgbClr val="000000"/>
                </a:solidFill>
                <a:latin typeface="Raleway"/>
                <a:ea typeface="Raleway"/>
                <a:cs typeface="Raleway"/>
                <a:sym typeface="Raleway"/>
              </a:rPr>
              <a:t>Gestionnaire </a:t>
            </a:r>
            <a:endParaRPr b="0" i="0" sz="1200" u="none" cap="none" strike="noStrike">
              <a:solidFill>
                <a:srgbClr val="000000"/>
              </a:solidFill>
              <a:latin typeface="Raleway"/>
              <a:ea typeface="Raleway"/>
              <a:cs typeface="Raleway"/>
              <a:sym typeface="Raleway"/>
            </a:endParaRPr>
          </a:p>
          <a:p>
            <a:pPr indent="-167772" lvl="0" marL="180472" marR="0" rtl="0" algn="l">
              <a:lnSpc>
                <a:spcPct val="100000"/>
              </a:lnSpc>
              <a:spcBef>
                <a:spcPts val="0"/>
              </a:spcBef>
              <a:spcAft>
                <a:spcPts val="0"/>
              </a:spcAft>
              <a:buClr>
                <a:srgbClr val="000000"/>
              </a:buClr>
              <a:buSzPts val="1400"/>
              <a:buFont typeface="Raleway"/>
              <a:buChar char="•"/>
            </a:pPr>
            <a:r>
              <a:rPr b="0" i="0" lang="fr" sz="1400" u="none" cap="none" strike="noStrike">
                <a:solidFill>
                  <a:srgbClr val="000000"/>
                </a:solidFill>
                <a:latin typeface="Raleway"/>
                <a:ea typeface="Raleway"/>
                <a:cs typeface="Raleway"/>
                <a:sym typeface="Raleway"/>
              </a:rPr>
              <a:t>Comptable</a:t>
            </a:r>
            <a:endParaRPr b="0" i="0" sz="1400" u="none" cap="none" strike="noStrike">
              <a:solidFill>
                <a:srgbClr val="000000"/>
              </a:solidFill>
              <a:latin typeface="Raleway"/>
              <a:ea typeface="Raleway"/>
              <a:cs typeface="Raleway"/>
              <a:sym typeface="Raleway"/>
            </a:endParaRPr>
          </a:p>
        </p:txBody>
      </p:sp>
      <p:sp>
        <p:nvSpPr>
          <p:cNvPr id="148" name="Google Shape;148;p25"/>
          <p:cNvSpPr txBox="1"/>
          <p:nvPr/>
        </p:nvSpPr>
        <p:spPr>
          <a:xfrm>
            <a:off x="4380303" y="2356216"/>
            <a:ext cx="3875700" cy="9543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fr" sz="1400" u="sng" cap="none" strike="noStrike">
                <a:solidFill>
                  <a:srgbClr val="000000"/>
                </a:solidFill>
                <a:latin typeface="Raleway"/>
                <a:ea typeface="Raleway"/>
                <a:cs typeface="Raleway"/>
                <a:sym typeface="Raleway"/>
              </a:rPr>
              <a:t>Restauration</a:t>
            </a:r>
            <a:endParaRPr b="1" i="0" sz="1400" u="sng" cap="none" strike="noStrike">
              <a:solidFill>
                <a:srgbClr val="000000"/>
              </a:solidFill>
              <a:latin typeface="Raleway"/>
              <a:ea typeface="Raleway"/>
              <a:cs typeface="Raleway"/>
              <a:sym typeface="Raleway"/>
            </a:endParaRPr>
          </a:p>
          <a:p>
            <a:pPr indent="-317500" lvl="0" marL="457200" marR="0" rtl="0" algn="l">
              <a:lnSpc>
                <a:spcPct val="100000"/>
              </a:lnSpc>
              <a:spcBef>
                <a:spcPts val="0"/>
              </a:spcBef>
              <a:spcAft>
                <a:spcPts val="0"/>
              </a:spcAft>
              <a:buClr>
                <a:srgbClr val="000000"/>
              </a:buClr>
              <a:buSzPts val="1400"/>
              <a:buFont typeface="Raleway"/>
              <a:buChar char="•"/>
            </a:pPr>
            <a:r>
              <a:rPr b="0" i="0" lang="fr" sz="1400" u="none" cap="none" strike="noStrike">
                <a:solidFill>
                  <a:srgbClr val="000000"/>
                </a:solidFill>
                <a:latin typeface="Raleway"/>
                <a:ea typeface="Raleway"/>
                <a:cs typeface="Raleway"/>
                <a:sym typeface="Raleway"/>
              </a:rPr>
              <a:t>Responsable Restauration</a:t>
            </a:r>
            <a:endParaRPr b="0" i="0" sz="1200" u="none" cap="none" strike="noStrike">
              <a:solidFill>
                <a:srgbClr val="000000"/>
              </a:solidFill>
              <a:latin typeface="Raleway"/>
              <a:ea typeface="Raleway"/>
              <a:cs typeface="Raleway"/>
              <a:sym typeface="Raleway"/>
            </a:endParaRPr>
          </a:p>
          <a:p>
            <a:pPr indent="-317500" lvl="0" marL="457200" marR="0" rtl="0" algn="l">
              <a:lnSpc>
                <a:spcPct val="100000"/>
              </a:lnSpc>
              <a:spcBef>
                <a:spcPts val="0"/>
              </a:spcBef>
              <a:spcAft>
                <a:spcPts val="0"/>
              </a:spcAft>
              <a:buClr>
                <a:srgbClr val="000000"/>
              </a:buClr>
              <a:buSzPts val="1400"/>
              <a:buFont typeface="Raleway"/>
              <a:buChar char="•"/>
            </a:pPr>
            <a:r>
              <a:rPr b="0" i="0" lang="fr" sz="1400" u="none" cap="none" strike="noStrike">
                <a:solidFill>
                  <a:srgbClr val="000000"/>
                </a:solidFill>
                <a:latin typeface="Raleway"/>
                <a:ea typeface="Raleway"/>
                <a:cs typeface="Raleway"/>
                <a:sym typeface="Raleway"/>
              </a:rPr>
              <a:t>Chef(fe) et ou cuisinier</a:t>
            </a:r>
            <a:endParaRPr b="0" i="0" sz="1200" u="none" cap="none" strike="noStrike">
              <a:solidFill>
                <a:srgbClr val="000000"/>
              </a:solidFill>
              <a:latin typeface="Raleway"/>
              <a:ea typeface="Raleway"/>
              <a:cs typeface="Raleway"/>
              <a:sym typeface="Raleway"/>
            </a:endParaRPr>
          </a:p>
          <a:p>
            <a:pPr indent="-317500" lvl="0" marL="457200" marR="0" rtl="0" algn="l">
              <a:lnSpc>
                <a:spcPct val="100000"/>
              </a:lnSpc>
              <a:spcBef>
                <a:spcPts val="0"/>
              </a:spcBef>
              <a:spcAft>
                <a:spcPts val="0"/>
              </a:spcAft>
              <a:buClr>
                <a:srgbClr val="000000"/>
              </a:buClr>
              <a:buSzPts val="1400"/>
              <a:buFont typeface="Raleway"/>
              <a:buChar char="•"/>
            </a:pPr>
            <a:r>
              <a:rPr lang="fr">
                <a:latin typeface="Raleway"/>
                <a:ea typeface="Raleway"/>
                <a:cs typeface="Raleway"/>
                <a:sym typeface="Raleway"/>
              </a:rPr>
              <a:t>Diététicien.ne</a:t>
            </a:r>
            <a:endParaRPr b="0" i="0" sz="1400" u="none" cap="none" strike="noStrike">
              <a:solidFill>
                <a:srgbClr val="000000"/>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6"/>
          <p:cNvSpPr txBox="1"/>
          <p:nvPr/>
        </p:nvSpPr>
        <p:spPr>
          <a:xfrm>
            <a:off x="663825" y="980275"/>
            <a:ext cx="7835700" cy="1437600"/>
          </a:xfrm>
          <a:prstGeom prst="rect">
            <a:avLst/>
          </a:prstGeom>
          <a:noFill/>
          <a:ln>
            <a:noFill/>
          </a:ln>
        </p:spPr>
        <p:txBody>
          <a:bodyPr anchorCtr="0" anchor="t" bIns="45700" lIns="45700" spcFirstLastPara="1" rIns="45700" wrap="square" tIns="45700">
            <a:spAutoFit/>
          </a:bodyPr>
          <a:lstStyle/>
          <a:p>
            <a:pPr indent="0" lvl="0" marL="0" marR="0" rtl="0" algn="just">
              <a:lnSpc>
                <a:spcPct val="100000"/>
              </a:lnSpc>
              <a:spcBef>
                <a:spcPts val="400"/>
              </a:spcBef>
              <a:spcAft>
                <a:spcPts val="0"/>
              </a:spcAft>
              <a:buClr>
                <a:srgbClr val="000000"/>
              </a:buClr>
              <a:buSzPts val="1500"/>
              <a:buFont typeface="Arial"/>
              <a:buNone/>
            </a:pPr>
            <a:r>
              <a:rPr b="0" i="0" lang="fr" sz="1200" u="none" cap="none" strike="noStrike">
                <a:solidFill>
                  <a:srgbClr val="000000"/>
                </a:solidFill>
                <a:latin typeface="Montserrat"/>
                <a:ea typeface="Montserrat"/>
                <a:cs typeface="Montserrat"/>
                <a:sym typeface="Montserrat"/>
              </a:rPr>
              <a:t>La loi EGalim a fixé un objectif ambitieux pour le contenu des assiettes dans les cantines :</a:t>
            </a:r>
            <a:endParaRPr b="0" i="0" sz="1200" u="none" cap="none" strike="noStrike">
              <a:solidFill>
                <a:srgbClr val="000000"/>
              </a:solidFill>
              <a:latin typeface="Montserrat"/>
              <a:ea typeface="Montserrat"/>
              <a:cs typeface="Montserrat"/>
              <a:sym typeface="Montserrat"/>
            </a:endParaRPr>
          </a:p>
          <a:p>
            <a:pPr indent="457200" lvl="0" marL="0" marR="0" rtl="0" algn="just">
              <a:lnSpc>
                <a:spcPct val="100000"/>
              </a:lnSpc>
              <a:spcBef>
                <a:spcPts val="400"/>
              </a:spcBef>
              <a:spcAft>
                <a:spcPts val="0"/>
              </a:spcAft>
              <a:buClr>
                <a:srgbClr val="000000"/>
              </a:buClr>
              <a:buSzPts val="1500"/>
              <a:buFont typeface="Arial"/>
              <a:buNone/>
            </a:pPr>
            <a:r>
              <a:rPr b="1" i="0" lang="fr" sz="1200" u="none" cap="none" strike="noStrike">
                <a:solidFill>
                  <a:srgbClr val="000000"/>
                </a:solidFill>
                <a:latin typeface="Montserrat"/>
                <a:ea typeface="Montserrat"/>
                <a:cs typeface="Montserrat"/>
                <a:sym typeface="Montserrat"/>
              </a:rPr>
              <a:t>🍎au moins 50% de produits durables et de qualité, dont 20% de produits bio</a:t>
            </a:r>
            <a:endParaRPr b="1" i="0" sz="1200" u="none" cap="none" strike="noStrike">
              <a:solidFill>
                <a:srgbClr val="000000"/>
              </a:solidFill>
              <a:latin typeface="Montserrat"/>
              <a:ea typeface="Montserrat"/>
              <a:cs typeface="Montserrat"/>
              <a:sym typeface="Montserrat"/>
            </a:endParaRPr>
          </a:p>
          <a:p>
            <a:pPr indent="0" lvl="0" marL="0" marR="0" rtl="0" algn="just">
              <a:lnSpc>
                <a:spcPct val="115000"/>
              </a:lnSpc>
              <a:spcBef>
                <a:spcPts val="400"/>
              </a:spcBef>
              <a:spcAft>
                <a:spcPts val="0"/>
              </a:spcAft>
              <a:buClr>
                <a:srgbClr val="000000"/>
              </a:buClr>
              <a:buSzPts val="1500"/>
              <a:buFont typeface="Arial"/>
              <a:buNone/>
            </a:pPr>
            <a:r>
              <a:t/>
            </a:r>
            <a:endParaRPr b="0" i="0" sz="1200" u="none" cap="none" strike="noStrike">
              <a:solidFill>
                <a:srgbClr val="000000"/>
              </a:solidFill>
              <a:latin typeface="Montserrat"/>
              <a:ea typeface="Montserrat"/>
              <a:cs typeface="Montserrat"/>
              <a:sym typeface="Montserrat"/>
            </a:endParaRPr>
          </a:p>
          <a:p>
            <a:pPr indent="0" lvl="0" marL="0" marR="0" rtl="0" algn="just">
              <a:lnSpc>
                <a:spcPct val="115000"/>
              </a:lnSpc>
              <a:spcBef>
                <a:spcPts val="400"/>
              </a:spcBef>
              <a:spcAft>
                <a:spcPts val="0"/>
              </a:spcAft>
              <a:buClr>
                <a:srgbClr val="000000"/>
              </a:buClr>
              <a:buSzPts val="1500"/>
              <a:buFont typeface="Arial"/>
              <a:buNone/>
            </a:pPr>
            <a:r>
              <a:rPr b="0" i="0" lang="fr" sz="1200" u="none" cap="none" strike="noStrike">
                <a:solidFill>
                  <a:srgbClr val="000000"/>
                </a:solidFill>
                <a:latin typeface="Montserrat"/>
                <a:ea typeface="Montserrat"/>
                <a:cs typeface="Montserrat"/>
                <a:sym typeface="Montserrat"/>
              </a:rPr>
              <a:t>Chaque année, un bilan de progression de cet objectif doit être réalisé et remis au Parlement, pour être rendu public. Aussi, il est nécessaire que chaque restaurant collectif visé par la disposition de cette loi, transmettre les éléments qui permettront la réalisation de ce bilan statistique, anonymisé.</a:t>
            </a:r>
            <a:endParaRPr b="0" i="0" sz="1200" u="none" cap="none" strike="noStrike">
              <a:solidFill>
                <a:srgbClr val="000000"/>
              </a:solidFill>
              <a:latin typeface="Montserrat"/>
              <a:ea typeface="Montserrat"/>
              <a:cs typeface="Montserrat"/>
              <a:sym typeface="Montserrat"/>
            </a:endParaRPr>
          </a:p>
        </p:txBody>
      </p:sp>
      <p:sp>
        <p:nvSpPr>
          <p:cNvPr id="154" name="Google Shape;154;p26"/>
          <p:cNvSpPr txBox="1"/>
          <p:nvPr/>
        </p:nvSpPr>
        <p:spPr>
          <a:xfrm>
            <a:off x="460775" y="301300"/>
            <a:ext cx="7973400" cy="449400"/>
          </a:xfrm>
          <a:prstGeom prst="rect">
            <a:avLst/>
          </a:pr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000000"/>
              </a:buClr>
              <a:buSzPts val="2000"/>
              <a:buFont typeface="Arial"/>
              <a:buNone/>
            </a:pPr>
            <a:r>
              <a:rPr b="0" i="0" lang="fr" sz="2000" u="none" cap="none" strike="noStrike">
                <a:solidFill>
                  <a:srgbClr val="008260"/>
                </a:solidFill>
                <a:latin typeface="Arial"/>
                <a:ea typeface="Arial"/>
                <a:cs typeface="Arial"/>
                <a:sym typeface="Arial"/>
              </a:rPr>
              <a:t>Campagn</a:t>
            </a:r>
            <a:r>
              <a:rPr lang="fr" sz="2000">
                <a:solidFill>
                  <a:srgbClr val="008260"/>
                </a:solidFill>
              </a:rPr>
              <a:t>e</a:t>
            </a:r>
            <a:r>
              <a:rPr b="0" i="0" lang="fr" sz="2000" u="none" cap="none" strike="noStrike">
                <a:solidFill>
                  <a:srgbClr val="008260"/>
                </a:solidFill>
                <a:latin typeface="Arial"/>
                <a:ea typeface="Arial"/>
                <a:cs typeface="Arial"/>
                <a:sym typeface="Arial"/>
              </a:rPr>
              <a:t> de remontée 2024 des données d’achat année civile 2023</a:t>
            </a:r>
            <a:endParaRPr b="0" i="0" sz="2000" u="none" cap="none" strike="noStrike">
              <a:solidFill>
                <a:srgbClr val="008260"/>
              </a:solidFill>
              <a:latin typeface="Arial"/>
              <a:ea typeface="Arial"/>
              <a:cs typeface="Arial"/>
              <a:sym typeface="Arial"/>
            </a:endParaRPr>
          </a:p>
        </p:txBody>
      </p:sp>
      <p:sp>
        <p:nvSpPr>
          <p:cNvPr id="155" name="Google Shape;155;p26"/>
          <p:cNvSpPr txBox="1"/>
          <p:nvPr/>
        </p:nvSpPr>
        <p:spPr>
          <a:xfrm>
            <a:off x="704325" y="2627225"/>
            <a:ext cx="4662300" cy="1867500"/>
          </a:xfrm>
          <a:prstGeom prst="rect">
            <a:avLst/>
          </a:prstGeom>
          <a:noFill/>
          <a:ln>
            <a:noFill/>
          </a:ln>
        </p:spPr>
        <p:txBody>
          <a:bodyPr anchorCtr="0" anchor="t" bIns="91425" lIns="91425" spcFirstLastPara="1" rIns="91425" wrap="square" tIns="91425">
            <a:spAutoFit/>
          </a:bodyPr>
          <a:lstStyle/>
          <a:p>
            <a:pPr indent="0" lvl="0" marL="0" rtl="0" algn="just">
              <a:spcBef>
                <a:spcPts val="400"/>
              </a:spcBef>
              <a:spcAft>
                <a:spcPts val="0"/>
              </a:spcAft>
              <a:buClr>
                <a:schemeClr val="dk1"/>
              </a:buClr>
              <a:buSzPts val="1100"/>
              <a:buFont typeface="Arial"/>
              <a:buNone/>
            </a:pPr>
            <a:r>
              <a:rPr b="1" lang="fr" sz="1000">
                <a:solidFill>
                  <a:schemeClr val="dk1"/>
                </a:solidFill>
                <a:latin typeface="Montserrat"/>
                <a:ea typeface="Montserrat"/>
                <a:cs typeface="Montserrat"/>
                <a:sym typeface="Montserrat"/>
              </a:rPr>
              <a:t>📆 </a:t>
            </a:r>
            <a:r>
              <a:rPr b="1" lang="fr" sz="1000" u="sng">
                <a:solidFill>
                  <a:schemeClr val="dk1"/>
                </a:solidFill>
                <a:latin typeface="Montserrat"/>
                <a:ea typeface="Montserrat"/>
                <a:cs typeface="Montserrat"/>
                <a:sym typeface="Montserrat"/>
              </a:rPr>
              <a:t>calendrier de la 3ème campagne </a:t>
            </a:r>
            <a:r>
              <a:rPr b="1" lang="fr" sz="1000">
                <a:solidFill>
                  <a:schemeClr val="dk1"/>
                </a:solidFill>
                <a:latin typeface="Montserrat"/>
                <a:ea typeface="Montserrat"/>
                <a:cs typeface="Montserrat"/>
                <a:sym typeface="Montserrat"/>
              </a:rPr>
              <a:t>: janvier à mars 2024</a:t>
            </a:r>
            <a:endParaRPr b="1" sz="1000">
              <a:solidFill>
                <a:schemeClr val="dk1"/>
              </a:solidFill>
              <a:latin typeface="Montserrat"/>
              <a:ea typeface="Montserrat"/>
              <a:cs typeface="Montserrat"/>
              <a:sym typeface="Montserrat"/>
            </a:endParaRPr>
          </a:p>
          <a:p>
            <a:pPr indent="0" lvl="0" marL="0" rtl="0" algn="just">
              <a:spcBef>
                <a:spcPts val="400"/>
              </a:spcBef>
              <a:spcAft>
                <a:spcPts val="0"/>
              </a:spcAft>
              <a:buClr>
                <a:schemeClr val="dk1"/>
              </a:buClr>
              <a:buSzPts val="1100"/>
              <a:buFont typeface="Arial"/>
              <a:buNone/>
            </a:pPr>
            <a:r>
              <a:t/>
            </a:r>
            <a:endParaRPr b="1" sz="1000">
              <a:solidFill>
                <a:schemeClr val="dk1"/>
              </a:solidFill>
              <a:latin typeface="Montserrat"/>
              <a:ea typeface="Montserrat"/>
              <a:cs typeface="Montserrat"/>
              <a:sym typeface="Montserrat"/>
            </a:endParaRPr>
          </a:p>
          <a:p>
            <a:pPr indent="0" lvl="0" marL="0" marR="0" rtl="0" algn="just">
              <a:lnSpc>
                <a:spcPct val="100000"/>
              </a:lnSpc>
              <a:spcBef>
                <a:spcPts val="400"/>
              </a:spcBef>
              <a:spcAft>
                <a:spcPts val="0"/>
              </a:spcAft>
              <a:buClr>
                <a:srgbClr val="000000"/>
              </a:buClr>
              <a:buSzPts val="1200"/>
              <a:buFont typeface="Arial"/>
              <a:buNone/>
            </a:pPr>
            <a:r>
              <a:rPr b="1" i="0" lang="fr" sz="1200" u="sng" cap="none" strike="noStrike">
                <a:solidFill>
                  <a:srgbClr val="008260"/>
                </a:solidFill>
                <a:latin typeface="Montserrat"/>
                <a:ea typeface="Montserrat"/>
                <a:cs typeface="Montserrat"/>
                <a:sym typeface="Montserrat"/>
              </a:rPr>
              <a:t>Comment participer ?</a:t>
            </a:r>
            <a:r>
              <a:rPr b="1" i="0" lang="fr" sz="1200" u="none" cap="none" strike="noStrike">
                <a:solidFill>
                  <a:srgbClr val="008260"/>
                </a:solidFill>
                <a:latin typeface="Montserrat"/>
                <a:ea typeface="Montserrat"/>
                <a:cs typeface="Montserrat"/>
                <a:sym typeface="Montserrat"/>
              </a:rPr>
              <a:t> 🤷‍♀️</a:t>
            </a:r>
            <a:endParaRPr b="1" i="0" sz="1200" u="none" cap="none" strike="noStrike">
              <a:solidFill>
                <a:srgbClr val="008260"/>
              </a:solidFill>
              <a:latin typeface="Montserrat"/>
              <a:ea typeface="Montserrat"/>
              <a:cs typeface="Montserrat"/>
              <a:sym typeface="Montserrat"/>
            </a:endParaRPr>
          </a:p>
          <a:p>
            <a:pPr indent="-298450" lvl="0" marL="457200" marR="0" rtl="0" algn="l">
              <a:lnSpc>
                <a:spcPct val="100000"/>
              </a:lnSpc>
              <a:spcBef>
                <a:spcPts val="400"/>
              </a:spcBef>
              <a:spcAft>
                <a:spcPts val="0"/>
              </a:spcAft>
              <a:buClr>
                <a:schemeClr val="dk1"/>
              </a:buClr>
              <a:buSzPts val="1100"/>
              <a:buFont typeface="Montserrat Medium"/>
              <a:buChar char="●"/>
            </a:pPr>
            <a:r>
              <a:rPr b="1" i="0" lang="fr" sz="1000" u="none" cap="none" strike="noStrike">
                <a:solidFill>
                  <a:schemeClr val="dk1"/>
                </a:solidFill>
                <a:latin typeface="Montserrat"/>
                <a:ea typeface="Montserrat"/>
                <a:cs typeface="Montserrat"/>
                <a:sym typeface="Montserrat"/>
              </a:rPr>
              <a:t>Créer un compte</a:t>
            </a:r>
            <a:r>
              <a:rPr b="0" i="0" lang="fr" sz="1000" u="none" cap="none" strike="noStrike">
                <a:solidFill>
                  <a:schemeClr val="dk1"/>
                </a:solidFill>
                <a:latin typeface="Montserrat Medium"/>
                <a:ea typeface="Montserrat Medium"/>
                <a:cs typeface="Montserrat Medium"/>
                <a:sym typeface="Montserrat Medium"/>
              </a:rPr>
              <a:t> sur ma-cantine.agriculture.gouv.fr</a:t>
            </a:r>
            <a:endParaRPr b="0" i="0" sz="1000" u="none" cap="none" strike="noStrike">
              <a:solidFill>
                <a:schemeClr val="dk1"/>
              </a:solidFill>
              <a:latin typeface="Montserrat Medium"/>
              <a:ea typeface="Montserrat Medium"/>
              <a:cs typeface="Montserrat Medium"/>
              <a:sym typeface="Montserrat Medium"/>
            </a:endParaRPr>
          </a:p>
          <a:p>
            <a:pPr indent="-298450" lvl="0" marL="457200" marR="0" rtl="0" algn="l">
              <a:lnSpc>
                <a:spcPct val="100000"/>
              </a:lnSpc>
              <a:spcBef>
                <a:spcPts val="400"/>
              </a:spcBef>
              <a:spcAft>
                <a:spcPts val="0"/>
              </a:spcAft>
              <a:buClr>
                <a:schemeClr val="dk1"/>
              </a:buClr>
              <a:buSzPts val="1100"/>
              <a:buFont typeface="Montserrat Medium"/>
              <a:buChar char="●"/>
            </a:pPr>
            <a:r>
              <a:rPr b="1" i="0" lang="fr" sz="1000" u="none" cap="none" strike="noStrike">
                <a:solidFill>
                  <a:schemeClr val="dk1"/>
                </a:solidFill>
                <a:latin typeface="Montserrat"/>
                <a:ea typeface="Montserrat"/>
                <a:cs typeface="Montserrat"/>
                <a:sym typeface="Montserrat"/>
              </a:rPr>
              <a:t>Créer votre cantine </a:t>
            </a:r>
            <a:r>
              <a:rPr b="0" i="0" lang="fr" sz="1000" u="none" cap="none" strike="noStrike">
                <a:solidFill>
                  <a:schemeClr val="dk1"/>
                </a:solidFill>
                <a:latin typeface="Montserrat Medium"/>
                <a:ea typeface="Montserrat Medium"/>
                <a:cs typeface="Montserrat Medium"/>
                <a:sym typeface="Montserrat Medium"/>
              </a:rPr>
              <a:t>avec son numéro </a:t>
            </a:r>
            <a:r>
              <a:rPr b="1" i="0" lang="fr" sz="1000" u="none" cap="none" strike="noStrike">
                <a:solidFill>
                  <a:schemeClr val="lt1"/>
                </a:solidFill>
                <a:highlight>
                  <a:srgbClr val="008260"/>
                </a:highlight>
                <a:latin typeface="Montserrat"/>
                <a:ea typeface="Montserrat"/>
                <a:cs typeface="Montserrat"/>
                <a:sym typeface="Montserrat"/>
              </a:rPr>
              <a:t>SIRET</a:t>
            </a:r>
            <a:endParaRPr b="1" i="0" sz="1000" u="none" cap="none" strike="noStrike">
              <a:solidFill>
                <a:schemeClr val="lt1"/>
              </a:solidFill>
              <a:highlight>
                <a:srgbClr val="008260"/>
              </a:highlight>
              <a:latin typeface="Montserrat"/>
              <a:ea typeface="Montserrat"/>
              <a:cs typeface="Montserrat"/>
              <a:sym typeface="Montserrat"/>
            </a:endParaRPr>
          </a:p>
          <a:p>
            <a:pPr indent="-298450" lvl="0" marL="457200" marR="0" rtl="0" algn="l">
              <a:lnSpc>
                <a:spcPct val="100000"/>
              </a:lnSpc>
              <a:spcBef>
                <a:spcPts val="400"/>
              </a:spcBef>
              <a:spcAft>
                <a:spcPts val="0"/>
              </a:spcAft>
              <a:buClr>
                <a:schemeClr val="dk1"/>
              </a:buClr>
              <a:buSzPts val="1100"/>
              <a:buFont typeface="Montserrat Medium"/>
              <a:buChar char="●"/>
            </a:pPr>
            <a:r>
              <a:rPr b="1" i="0" lang="fr" sz="1000" u="none" cap="none" strike="noStrike">
                <a:solidFill>
                  <a:schemeClr val="dk1"/>
                </a:solidFill>
                <a:latin typeface="Montserrat"/>
                <a:ea typeface="Montserrat"/>
                <a:cs typeface="Montserrat"/>
                <a:sym typeface="Montserrat"/>
              </a:rPr>
              <a:t>Créer un diagnostic </a:t>
            </a:r>
            <a:r>
              <a:rPr b="0" i="0" lang="fr" sz="1000" u="none" cap="none" strike="noStrike">
                <a:solidFill>
                  <a:schemeClr val="dk1"/>
                </a:solidFill>
                <a:latin typeface="Montserrat Medium"/>
                <a:ea typeface="Montserrat Medium"/>
                <a:cs typeface="Montserrat Medium"/>
                <a:sym typeface="Montserrat Medium"/>
              </a:rPr>
              <a:t>pour l’année </a:t>
            </a:r>
            <a:r>
              <a:rPr lang="fr" sz="1000">
                <a:solidFill>
                  <a:schemeClr val="dk1"/>
                </a:solidFill>
                <a:latin typeface="Montserrat Medium"/>
                <a:ea typeface="Montserrat Medium"/>
                <a:cs typeface="Montserrat Medium"/>
                <a:sym typeface="Montserrat Medium"/>
              </a:rPr>
              <a:t>précédente</a:t>
            </a:r>
            <a:endParaRPr b="0" i="0" sz="1000" u="none" cap="none" strike="noStrike">
              <a:solidFill>
                <a:schemeClr val="dk1"/>
              </a:solidFill>
              <a:latin typeface="Montserrat Medium"/>
              <a:ea typeface="Montserrat Medium"/>
              <a:cs typeface="Montserrat Medium"/>
              <a:sym typeface="Montserrat Medium"/>
            </a:endParaRPr>
          </a:p>
          <a:p>
            <a:pPr indent="-298450" lvl="0" marL="457200" marR="0" rtl="0" algn="l">
              <a:lnSpc>
                <a:spcPct val="100000"/>
              </a:lnSpc>
              <a:spcBef>
                <a:spcPts val="400"/>
              </a:spcBef>
              <a:spcAft>
                <a:spcPts val="0"/>
              </a:spcAft>
              <a:buClr>
                <a:schemeClr val="dk1"/>
              </a:buClr>
              <a:buSzPts val="1100"/>
              <a:buFont typeface="Montserrat"/>
              <a:buChar char="●"/>
            </a:pPr>
            <a:r>
              <a:rPr b="1" i="0" lang="fr" sz="1000" u="none" cap="none" strike="noStrike">
                <a:solidFill>
                  <a:schemeClr val="dk1"/>
                </a:solidFill>
                <a:latin typeface="Montserrat"/>
                <a:ea typeface="Montserrat"/>
                <a:cs typeface="Montserrat"/>
                <a:sym typeface="Montserrat"/>
              </a:rPr>
              <a:t>Télédéclarer</a:t>
            </a:r>
            <a:endParaRPr b="1" i="0" sz="1000" u="none" cap="none" strike="noStrike">
              <a:solidFill>
                <a:schemeClr val="dk1"/>
              </a:solidFill>
              <a:latin typeface="Montserrat"/>
              <a:ea typeface="Montserrat"/>
              <a:cs typeface="Montserrat"/>
              <a:sym typeface="Montserrat"/>
            </a:endParaRPr>
          </a:p>
          <a:p>
            <a:pPr indent="0" lvl="0" marL="0" marR="0" rtl="0" algn="just">
              <a:lnSpc>
                <a:spcPct val="100000"/>
              </a:lnSpc>
              <a:spcBef>
                <a:spcPts val="400"/>
              </a:spcBef>
              <a:spcAft>
                <a:spcPts val="0"/>
              </a:spcAft>
              <a:buClr>
                <a:srgbClr val="000000"/>
              </a:buClr>
              <a:buSzPts val="1000"/>
              <a:buFont typeface="Arial"/>
              <a:buNone/>
            </a:pPr>
            <a:r>
              <a:t/>
            </a:r>
            <a:endParaRPr b="1" i="0" sz="1000" u="none" cap="none" strike="noStrike">
              <a:solidFill>
                <a:schemeClr val="dk1"/>
              </a:solidFill>
              <a:latin typeface="Montserrat"/>
              <a:ea typeface="Montserrat"/>
              <a:cs typeface="Montserrat"/>
              <a:sym typeface="Montserrat"/>
            </a:endParaRPr>
          </a:p>
        </p:txBody>
      </p:sp>
      <p:sp>
        <p:nvSpPr>
          <p:cNvPr id="156" name="Google Shape;156;p26"/>
          <p:cNvSpPr/>
          <p:nvPr/>
        </p:nvSpPr>
        <p:spPr>
          <a:xfrm>
            <a:off x="5330500" y="3015975"/>
            <a:ext cx="3163500" cy="908100"/>
          </a:xfrm>
          <a:prstGeom prst="rect">
            <a:avLst/>
          </a:prstGeom>
          <a:solidFill>
            <a:srgbClr val="D9EAD3"/>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rPr b="0" i="0" lang="fr" sz="1800" u="none" cap="none" strike="noStrike">
                <a:solidFill>
                  <a:schemeClr val="dk1"/>
                </a:solidFill>
                <a:latin typeface="Arial"/>
                <a:ea typeface="Arial"/>
                <a:cs typeface="Arial"/>
                <a:sym typeface="Arial"/>
              </a:rPr>
              <a:t>⏱ </a:t>
            </a:r>
            <a:r>
              <a:rPr b="1" i="0" lang="fr" sz="1800" u="none" cap="none" strike="noStrike">
                <a:solidFill>
                  <a:schemeClr val="dk1"/>
                </a:solidFill>
                <a:latin typeface="Arial"/>
                <a:ea typeface="Arial"/>
                <a:cs typeface="Arial"/>
                <a:sym typeface="Arial"/>
              </a:rPr>
              <a:t>entre 10min et 1 jour</a:t>
            </a:r>
            <a:endParaRPr b="1" i="0" sz="18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rPr b="1" i="1" lang="fr" sz="1300" u="none" cap="none" strike="noStrike">
                <a:solidFill>
                  <a:schemeClr val="dk1"/>
                </a:solidFill>
                <a:latin typeface="Arial"/>
                <a:ea typeface="Arial"/>
                <a:cs typeface="Arial"/>
                <a:sym typeface="Arial"/>
              </a:rPr>
              <a:t>(suivant le niveau d’info déjà à notre disposition) </a:t>
            </a:r>
            <a:endParaRPr b="1" i="1" sz="13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700"/>
              <a:buFont typeface="Calibri"/>
              <a:buNone/>
            </a:pPr>
            <a:r>
              <a:t/>
            </a:r>
            <a:endParaRPr b="0" i="1" sz="1500" u="none" cap="none" strike="noStrike">
              <a:solidFill>
                <a:srgbClr val="000000"/>
              </a:solidFill>
              <a:latin typeface="Calibri"/>
              <a:ea typeface="Calibri"/>
              <a:cs typeface="Calibri"/>
              <a:sym typeface="Calibri"/>
            </a:endParaRPr>
          </a:p>
        </p:txBody>
      </p:sp>
    </p:spTree>
  </p:cSld>
  <p:clrMapOvr>
    <a:masterClrMapping/>
  </p:clrMapOvr>
  <mc:AlternateContent>
    <mc:Choice Requires="p14">
      <p:transition spd="slow" p14:dur="12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7"/>
          <p:cNvPicPr preferRelativeResize="0"/>
          <p:nvPr/>
        </p:nvPicPr>
        <p:blipFill rotWithShape="1">
          <a:blip r:embed="rId3">
            <a:alphaModFix/>
          </a:blip>
          <a:srcRect b="0" l="0" r="0" t="0"/>
          <a:stretch/>
        </p:blipFill>
        <p:spPr>
          <a:xfrm>
            <a:off x="308400" y="195800"/>
            <a:ext cx="1968601" cy="618000"/>
          </a:xfrm>
          <a:prstGeom prst="rect">
            <a:avLst/>
          </a:prstGeom>
          <a:noFill/>
          <a:ln>
            <a:noFill/>
          </a:ln>
        </p:spPr>
      </p:pic>
      <p:sp>
        <p:nvSpPr>
          <p:cNvPr id="162" name="Google Shape;162;p27"/>
          <p:cNvSpPr txBox="1"/>
          <p:nvPr/>
        </p:nvSpPr>
        <p:spPr>
          <a:xfrm>
            <a:off x="980599" y="1350225"/>
            <a:ext cx="7316700" cy="1970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900"/>
              <a:buFont typeface="Arial"/>
              <a:buNone/>
            </a:pPr>
            <a:r>
              <a:rPr b="1" lang="fr" sz="2900">
                <a:latin typeface="Raleway"/>
                <a:ea typeface="Raleway"/>
                <a:cs typeface="Raleway"/>
                <a:sym typeface="Raleway"/>
              </a:rPr>
              <a:t>NUTRICULTURE</a:t>
            </a:r>
            <a:endParaRPr b="1" sz="2900">
              <a:latin typeface="Raleway"/>
              <a:ea typeface="Raleway"/>
              <a:cs typeface="Raleway"/>
              <a:sym typeface="Raleway"/>
            </a:endParaRPr>
          </a:p>
          <a:p>
            <a:pPr indent="0" lvl="0" marL="0" marR="0" rtl="0" algn="ctr">
              <a:lnSpc>
                <a:spcPct val="100000"/>
              </a:lnSpc>
              <a:spcBef>
                <a:spcPts val="0"/>
              </a:spcBef>
              <a:spcAft>
                <a:spcPts val="0"/>
              </a:spcAft>
              <a:buClr>
                <a:srgbClr val="000000"/>
              </a:buClr>
              <a:buSzPts val="2900"/>
              <a:buFont typeface="Arial"/>
              <a:buNone/>
            </a:pPr>
            <a:r>
              <a:rPr b="1" lang="fr" sz="2900">
                <a:latin typeface="Raleway"/>
                <a:ea typeface="Raleway"/>
                <a:cs typeface="Raleway"/>
                <a:sym typeface="Raleway"/>
              </a:rPr>
              <a:t>Pour diagnostiquer vos approvisionnements</a:t>
            </a:r>
            <a:endParaRPr b="1" sz="2900">
              <a:latin typeface="Raleway"/>
              <a:ea typeface="Raleway"/>
              <a:cs typeface="Raleway"/>
              <a:sym typeface="Raleway"/>
            </a:endParaRPr>
          </a:p>
          <a:p>
            <a:pPr indent="0" lvl="0" marL="0" marR="0" rtl="0" algn="ctr">
              <a:lnSpc>
                <a:spcPct val="100000"/>
              </a:lnSpc>
              <a:spcBef>
                <a:spcPts val="0"/>
              </a:spcBef>
              <a:spcAft>
                <a:spcPts val="0"/>
              </a:spcAft>
              <a:buClr>
                <a:srgbClr val="000000"/>
              </a:buClr>
              <a:buSzPts val="2900"/>
              <a:buFont typeface="Arial"/>
              <a:buNone/>
            </a:pPr>
            <a:r>
              <a:t/>
            </a:r>
            <a:endParaRPr b="1" sz="2900">
              <a:latin typeface="Raleway"/>
              <a:ea typeface="Raleway"/>
              <a:cs typeface="Raleway"/>
              <a:sym typeface="Raleway"/>
            </a:endParaRPr>
          </a:p>
        </p:txBody>
      </p:sp>
      <p:sp>
        <p:nvSpPr>
          <p:cNvPr id="163" name="Google Shape;163;p27"/>
          <p:cNvSpPr txBox="1"/>
          <p:nvPr/>
        </p:nvSpPr>
        <p:spPr>
          <a:xfrm>
            <a:off x="5401775" y="3986800"/>
            <a:ext cx="4854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b="0" i="0" lang="fr" sz="2600" u="none" cap="none" strike="noStrike">
                <a:solidFill>
                  <a:srgbClr val="000000"/>
                </a:solidFill>
                <a:latin typeface="Arial"/>
                <a:ea typeface="Arial"/>
                <a:cs typeface="Arial"/>
                <a:sym typeface="Arial"/>
              </a:rPr>
              <a:t>🎙️</a:t>
            </a:r>
            <a:endParaRPr b="0" i="0" sz="2600" u="none" cap="none" strike="noStrike">
              <a:solidFill>
                <a:srgbClr val="000000"/>
              </a:solidFill>
              <a:latin typeface="Arial"/>
              <a:ea typeface="Arial"/>
              <a:cs typeface="Arial"/>
              <a:sym typeface="Arial"/>
            </a:endParaRPr>
          </a:p>
        </p:txBody>
      </p:sp>
      <p:sp>
        <p:nvSpPr>
          <p:cNvPr id="164" name="Google Shape;164;p27"/>
          <p:cNvSpPr txBox="1"/>
          <p:nvPr/>
        </p:nvSpPr>
        <p:spPr>
          <a:xfrm>
            <a:off x="6034225" y="4140850"/>
            <a:ext cx="2544300" cy="276900"/>
          </a:xfrm>
          <a:prstGeom prst="rect">
            <a:avLst/>
          </a:prstGeom>
          <a:noFill/>
          <a:ln>
            <a:noFill/>
          </a:ln>
        </p:spPr>
        <p:txBody>
          <a:bodyPr anchorCtr="0" anchor="t" bIns="45700" lIns="45700" spcFirstLastPara="1" rIns="45700" wrap="square" tIns="45700">
            <a:spAutoFit/>
          </a:bodyPr>
          <a:lstStyle/>
          <a:p>
            <a:pPr indent="0" lvl="0" marL="0" marR="0" rtl="0" algn="just">
              <a:lnSpc>
                <a:spcPct val="115000"/>
              </a:lnSpc>
              <a:spcBef>
                <a:spcPts val="400"/>
              </a:spcBef>
              <a:spcAft>
                <a:spcPts val="0"/>
              </a:spcAft>
              <a:buClr>
                <a:srgbClr val="000000"/>
              </a:buClr>
              <a:buSzPts val="1500"/>
              <a:buFont typeface="Arial"/>
              <a:buNone/>
            </a:pPr>
            <a:r>
              <a:rPr lang="fr" sz="1200">
                <a:latin typeface="Montserrat"/>
                <a:ea typeface="Montserrat"/>
                <a:cs typeface="Montserrat"/>
                <a:sym typeface="Montserrat"/>
              </a:rPr>
              <a:t>François BERGER</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28"/>
          <p:cNvPicPr preferRelativeResize="0"/>
          <p:nvPr>
            <p:ph idx="2" type="pic"/>
          </p:nvPr>
        </p:nvPicPr>
        <p:blipFill rotWithShape="1">
          <a:blip r:embed="rId3">
            <a:alphaModFix/>
          </a:blip>
          <a:srcRect b="13246" l="0" r="0" t="13246"/>
          <a:stretch/>
        </p:blipFill>
        <p:spPr>
          <a:xfrm>
            <a:off x="481013" y="342900"/>
            <a:ext cx="8181979" cy="4008418"/>
          </a:xfrm>
          <a:prstGeom prst="rect">
            <a:avLst/>
          </a:prstGeom>
          <a:noFill/>
          <a:ln>
            <a:noFill/>
          </a:ln>
        </p:spPr>
      </p:pic>
      <p:sp>
        <p:nvSpPr>
          <p:cNvPr id="170" name="Google Shape;170;p28"/>
          <p:cNvSpPr/>
          <p:nvPr/>
        </p:nvSpPr>
        <p:spPr>
          <a:xfrm>
            <a:off x="481013" y="2453282"/>
            <a:ext cx="8181900" cy="1058100"/>
          </a:xfrm>
          <a:prstGeom prst="rect">
            <a:avLst/>
          </a:prstGeom>
          <a:solidFill>
            <a:srgbClr val="002D3A">
              <a:alpha val="698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71" name="Google Shape;171;p28"/>
          <p:cNvSpPr txBox="1"/>
          <p:nvPr>
            <p:ph idx="11" type="ftr"/>
          </p:nvPr>
        </p:nvSpPr>
        <p:spPr>
          <a:xfrm>
            <a:off x="419419" y="4767263"/>
            <a:ext cx="3429000" cy="2739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fr"/>
              <a:t>Nutri-Culture©2023 - Reproduction interdite</a:t>
            </a:r>
            <a:endParaRPr/>
          </a:p>
        </p:txBody>
      </p:sp>
      <p:sp>
        <p:nvSpPr>
          <p:cNvPr id="172" name="Google Shape;172;p28"/>
          <p:cNvSpPr txBox="1"/>
          <p:nvPr>
            <p:ph idx="12" type="sldNum"/>
          </p:nvPr>
        </p:nvSpPr>
        <p:spPr>
          <a:xfrm>
            <a:off x="6752075" y="4767263"/>
            <a:ext cx="2057400" cy="273900"/>
          </a:xfrm>
          <a:prstGeom prst="rect">
            <a:avLst/>
          </a:prstGeom>
          <a:noFill/>
          <a:ln>
            <a:noFill/>
          </a:ln>
        </p:spPr>
        <p:txBody>
          <a:bodyPr anchorCtr="0" anchor="ctr" bIns="34275" lIns="68575" spcFirstLastPara="1" rIns="68575" wrap="square" tIns="34275">
            <a:normAutofit/>
          </a:bodyPr>
          <a:lstStyle/>
          <a:p>
            <a:pPr indent="0" lvl="0" marL="0" rtl="0" algn="r">
              <a:spcBef>
                <a:spcPts val="0"/>
              </a:spcBef>
              <a:spcAft>
                <a:spcPts val="0"/>
              </a:spcAft>
              <a:buNone/>
            </a:pPr>
            <a:fld id="{00000000-1234-1234-1234-123412341234}" type="slidenum">
              <a:rPr lang="fr"/>
              <a:t>‹#›</a:t>
            </a:fld>
            <a:endParaRPr/>
          </a:p>
        </p:txBody>
      </p:sp>
      <p:sp>
        <p:nvSpPr>
          <p:cNvPr id="173" name="Google Shape;173;p28"/>
          <p:cNvSpPr txBox="1"/>
          <p:nvPr>
            <p:ph type="title"/>
          </p:nvPr>
        </p:nvSpPr>
        <p:spPr>
          <a:xfrm>
            <a:off x="776288" y="2453282"/>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lt1"/>
              </a:buClr>
              <a:buSzPts val="3300"/>
              <a:buFont typeface="Poppins"/>
              <a:buNone/>
            </a:pPr>
            <a:r>
              <a:rPr lang="fr"/>
              <a:t>Nutri-Culture</a:t>
            </a:r>
            <a:br>
              <a:rPr lang="fr"/>
            </a:br>
            <a:r>
              <a:rPr b="0" lang="fr" sz="1400">
                <a:latin typeface="Poppins ExtraLight"/>
                <a:ea typeface="Poppins ExtraLight"/>
                <a:cs typeface="Poppins ExtraLight"/>
                <a:sym typeface="Poppins ExtraLight"/>
              </a:rPr>
              <a:t>Une restauration organisée, un repas réussi !</a:t>
            </a:r>
            <a:endParaRPr b="0">
              <a:latin typeface="Poppins ExtraLight"/>
              <a:ea typeface="Poppins ExtraLight"/>
              <a:cs typeface="Poppins ExtraLight"/>
              <a:sym typeface="Poppins ExtraLight"/>
            </a:endParaRPr>
          </a:p>
        </p:txBody>
      </p:sp>
      <p:pic>
        <p:nvPicPr>
          <p:cNvPr descr="Une image contenant texte, Police, Graphique, graphisme&#10;&#10;Description générée automatiquement" id="174" name="Google Shape;174;p28"/>
          <p:cNvPicPr preferRelativeResize="0"/>
          <p:nvPr/>
        </p:nvPicPr>
        <p:blipFill rotWithShape="1">
          <a:blip r:embed="rId4">
            <a:alphaModFix/>
          </a:blip>
          <a:srcRect b="0" l="0" r="0" t="0"/>
          <a:stretch/>
        </p:blipFill>
        <p:spPr>
          <a:xfrm>
            <a:off x="853529" y="792184"/>
            <a:ext cx="802082" cy="665141"/>
          </a:xfrm>
          <a:prstGeom prst="rect">
            <a:avLst/>
          </a:prstGeom>
          <a:noFill/>
          <a:ln>
            <a:noFill/>
          </a:ln>
        </p:spPr>
      </p:pic>
      <p:grpSp>
        <p:nvGrpSpPr>
          <p:cNvPr id="175" name="Google Shape;175;p28"/>
          <p:cNvGrpSpPr/>
          <p:nvPr/>
        </p:nvGrpSpPr>
        <p:grpSpPr>
          <a:xfrm>
            <a:off x="4152407" y="2612418"/>
            <a:ext cx="1134529" cy="337950"/>
            <a:chOff x="8451566" y="3752424"/>
            <a:chExt cx="1512705" cy="450600"/>
          </a:xfrm>
        </p:grpSpPr>
        <p:cxnSp>
          <p:nvCxnSpPr>
            <p:cNvPr id="176" name="Google Shape;176;p28"/>
            <p:cNvCxnSpPr/>
            <p:nvPr/>
          </p:nvCxnSpPr>
          <p:spPr>
            <a:xfrm rot="10800000">
              <a:off x="8451566" y="3968519"/>
              <a:ext cx="968100" cy="0"/>
            </a:xfrm>
            <a:prstGeom prst="straightConnector1">
              <a:avLst/>
            </a:prstGeom>
            <a:noFill/>
            <a:ln cap="flat" cmpd="sng" w="12700">
              <a:solidFill>
                <a:schemeClr val="lt1"/>
              </a:solidFill>
              <a:prstDash val="solid"/>
              <a:miter lim="800000"/>
              <a:headEnd len="sm" w="sm" type="none"/>
              <a:tailEnd len="sm" w="sm" type="none"/>
            </a:ln>
          </p:spPr>
        </p:cxnSp>
        <p:sp>
          <p:nvSpPr>
            <p:cNvPr id="177" name="Google Shape;177;p28"/>
            <p:cNvSpPr/>
            <p:nvPr/>
          </p:nvSpPr>
          <p:spPr>
            <a:xfrm rot="10800000">
              <a:off x="9513671" y="3752424"/>
              <a:ext cx="450600" cy="450600"/>
            </a:xfrm>
            <a:prstGeom prst="ellipse">
              <a:avLst/>
            </a:prstGeom>
            <a:solidFill>
              <a:schemeClr val="accent2"/>
            </a:solidFill>
            <a:ln cap="flat" cmpd="sng" w="12700">
              <a:solidFill>
                <a:srgbClr val="FFFEF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1" i="0" sz="1400" u="none" cap="none" strike="noStrike">
                <a:solidFill>
                  <a:schemeClr val="lt1"/>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